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4"/>
  </p:notesMasterIdLst>
  <p:handoutMasterIdLst>
    <p:handoutMasterId r:id="rId35"/>
  </p:handoutMasterIdLst>
  <p:sldIdLst>
    <p:sldId id="264" r:id="rId2"/>
    <p:sldId id="287" r:id="rId3"/>
    <p:sldId id="309" r:id="rId4"/>
    <p:sldId id="379" r:id="rId5"/>
    <p:sldId id="351" r:id="rId6"/>
    <p:sldId id="358" r:id="rId7"/>
    <p:sldId id="352" r:id="rId8"/>
    <p:sldId id="310" r:id="rId9"/>
    <p:sldId id="339" r:id="rId10"/>
    <p:sldId id="340" r:id="rId11"/>
    <p:sldId id="341" r:id="rId12"/>
    <p:sldId id="348" r:id="rId13"/>
    <p:sldId id="343" r:id="rId14"/>
    <p:sldId id="338" r:id="rId15"/>
    <p:sldId id="342" r:id="rId16"/>
    <p:sldId id="349" r:id="rId17"/>
    <p:sldId id="311" r:id="rId18"/>
    <p:sldId id="344" r:id="rId19"/>
    <p:sldId id="354" r:id="rId20"/>
    <p:sldId id="350" r:id="rId21"/>
    <p:sldId id="345" r:id="rId22"/>
    <p:sldId id="347" r:id="rId23"/>
    <p:sldId id="356" r:id="rId24"/>
    <p:sldId id="319" r:id="rId25"/>
    <p:sldId id="355" r:id="rId26"/>
    <p:sldId id="375" r:id="rId27"/>
    <p:sldId id="359" r:id="rId28"/>
    <p:sldId id="360" r:id="rId29"/>
    <p:sldId id="368" r:id="rId30"/>
    <p:sldId id="369" r:id="rId31"/>
    <p:sldId id="371"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17" autoAdjust="0"/>
  </p:normalViewPr>
  <p:slideViewPr>
    <p:cSldViewPr snapToGrid="0">
      <p:cViewPr varScale="1">
        <p:scale>
          <a:sx n="101" d="100"/>
          <a:sy n="101" d="100"/>
        </p:scale>
        <p:origin x="990" y="10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2EF986-AAF7-4E33-B60C-CB29EC578189}" type="datetimeFigureOut">
              <a:rPr lang="fr-FR" smtClean="0"/>
              <a:t>14/03/2019</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87CC0C-7BEF-4BC8-85A6-4046EDB4E849}" type="slidenum">
              <a:rPr lang="fr-FR" smtClean="0"/>
              <a:t>‹#›</a:t>
            </a:fld>
            <a:endParaRPr lang="fr-FR"/>
          </a:p>
        </p:txBody>
      </p:sp>
    </p:spTree>
    <p:extLst>
      <p:ext uri="{BB962C8B-B14F-4D97-AF65-F5344CB8AC3E}">
        <p14:creationId xmlns:p14="http://schemas.microsoft.com/office/powerpoint/2010/main" val="158449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125508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29</a:t>
            </a:fld>
            <a:endParaRPr lang="en-US"/>
          </a:p>
        </p:txBody>
      </p:sp>
    </p:spTree>
    <p:extLst>
      <p:ext uri="{BB962C8B-B14F-4D97-AF65-F5344CB8AC3E}">
        <p14:creationId xmlns:p14="http://schemas.microsoft.com/office/powerpoint/2010/main" val="237742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World Hydrography Day Indonesia 2018</a:t>
            </a:r>
            <a:endParaRPr lang="en-US"/>
          </a:p>
        </p:txBody>
      </p:sp>
    </p:spTree>
    <p:extLst>
      <p:ext uri="{BB962C8B-B14F-4D97-AF65-F5344CB8AC3E}">
        <p14:creationId xmlns:p14="http://schemas.microsoft.com/office/powerpoint/2010/main" val="144619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Missing</a:t>
            </a:r>
            <a:r>
              <a:rPr lang="de-DE" dirty="0" smtClean="0"/>
              <a:t> MS:</a:t>
            </a:r>
            <a:r>
              <a:rPr lang="de-DE" baseline="0" dirty="0" smtClean="0"/>
              <a:t> </a:t>
            </a:r>
            <a:r>
              <a:rPr lang="en-US" sz="1200" kern="1200" dirty="0" err="1" smtClean="0">
                <a:solidFill>
                  <a:schemeClr val="tx1"/>
                </a:solidFill>
                <a:effectLst/>
                <a:latin typeface="+mn-lt"/>
                <a:ea typeface="+mn-ea"/>
                <a:cs typeface="+mn-cs"/>
              </a:rPr>
              <a:t>Kambodsha</a:t>
            </a:r>
            <a:r>
              <a:rPr lang="en-US" sz="1200" kern="1200" dirty="0" smtClean="0">
                <a:solidFill>
                  <a:schemeClr val="tx1"/>
                </a:solidFill>
                <a:effectLst/>
                <a:latin typeface="+mn-lt"/>
                <a:ea typeface="+mn-ea"/>
                <a:cs typeface="+mn-cs"/>
              </a:rPr>
              <a:t>, Timor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Leste</a:t>
            </a:r>
            <a:r>
              <a:rPr lang="en-US" sz="1200" kern="1200" dirty="0" smtClean="0">
                <a:solidFill>
                  <a:schemeClr val="tx1"/>
                </a:solidFill>
                <a:effectLst/>
                <a:latin typeface="+mn-lt"/>
                <a:ea typeface="+mn-ea"/>
                <a:cs typeface="+mn-cs"/>
              </a:rPr>
              <a:t>, Marshall Islands, Micronesia and Palau</a:t>
            </a:r>
            <a:endParaRPr lang="fr-FR" dirty="0"/>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413867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months before an ordinary session of the Assembly, the Secretary-General shall inform the Chair of the RHC of: a. the number of seats allocated to the RHC, and b. those Member States that are eligible for selection by the RHC.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and ID will occupy seats allocated to EAHC.</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D2 – CN, SG, ROK and JP will occupy a seat based on tonnage.</a:t>
            </a:r>
          </a:p>
          <a:p>
            <a:r>
              <a:rPr lang="en-US" sz="1200" kern="1200" dirty="0" smtClean="0">
                <a:solidFill>
                  <a:schemeClr val="tx1"/>
                </a:solidFill>
                <a:effectLst/>
                <a:latin typeface="+mn-lt"/>
                <a:ea typeface="+mn-ea"/>
                <a:cs typeface="+mn-cs"/>
              </a:rPr>
              <a:t>IOC revised</a:t>
            </a:r>
            <a:r>
              <a:rPr lang="en-US" sz="1200" kern="1200" baseline="0" dirty="0" smtClean="0">
                <a:solidFill>
                  <a:schemeClr val="tx1"/>
                </a:solidFill>
                <a:effectLst/>
                <a:latin typeface="+mn-lt"/>
                <a:ea typeface="+mn-ea"/>
                <a:cs typeface="+mn-cs"/>
              </a:rPr>
              <a:t> MOU: </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92998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152279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238987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GEBCO:</a:t>
            </a:r>
            <a:r>
              <a:rPr lang="en-US" baseline="0" dirty="0" smtClean="0"/>
              <a:t> contributions from governmental bodies – federal survey, ocean science campaigns, CSB</a:t>
            </a:r>
          </a:p>
          <a:p>
            <a:r>
              <a:rPr lang="en-US" baseline="0" dirty="0" smtClean="0"/>
              <a:t>SB2030: commercial survey, powerhouse for new technology JEMSTEC, X-Prize</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275567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C14B252-8EFF-4387-B930-F07556521AEC}" type="slidenum">
              <a:rPr lang="en-US" smtClean="0"/>
              <a:t>14</a:t>
            </a:fld>
            <a:endParaRPr lang="en-US"/>
          </a:p>
        </p:txBody>
      </p:sp>
    </p:spTree>
    <p:extLst>
      <p:ext uri="{BB962C8B-B14F-4D97-AF65-F5344CB8AC3E}">
        <p14:creationId xmlns:p14="http://schemas.microsoft.com/office/powerpoint/2010/main" val="302704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fontAlgn="base">
              <a:buFont typeface="Arial" panose="020B0604020202020204" pitchFamily="34" charset="0"/>
              <a:buChar char="•"/>
            </a:pPr>
            <a:r>
              <a:rPr lang="en-US" sz="1200" dirty="0" smtClean="0"/>
              <a:t>Crowd Source Bathymetry Data is assigned CATZOC = D.</a:t>
            </a:r>
            <a:endParaRPr lang="fr-FR" sz="1200" dirty="0" smtClean="0"/>
          </a:p>
          <a:p>
            <a:pPr marL="285750" lvl="0" indent="-285750" fontAlgn="base">
              <a:buFont typeface="Arial" panose="020B0604020202020204" pitchFamily="34" charset="0"/>
              <a:buChar char="•"/>
            </a:pPr>
            <a:r>
              <a:rPr lang="en-US" sz="1200" dirty="0" smtClean="0"/>
              <a:t>Satellite Derived Bathymetry is assigned CATZOC = C.</a:t>
            </a:r>
            <a:endParaRPr lang="fr-FR" sz="1200" dirty="0" smtClean="0"/>
          </a:p>
          <a:p>
            <a:pPr marL="285750" lvl="0" indent="-285750" fontAlgn="base">
              <a:buFont typeface="Arial" panose="020B0604020202020204" pitchFamily="34" charset="0"/>
              <a:buChar char="•"/>
            </a:pPr>
            <a:r>
              <a:rPr lang="en-US" sz="1200" dirty="0" smtClean="0"/>
              <a:t>LIDAR data is assigned CATZOC = B, one member sometimes assigns CATZOC = A2.</a:t>
            </a:r>
            <a:endParaRPr lang="fr-FR" sz="1200" dirty="0" smtClean="0"/>
          </a:p>
          <a:p>
            <a:pPr marL="285750" indent="-285750" fontAlgn="base">
              <a:buFont typeface="Arial" panose="020B0604020202020204" pitchFamily="34" charset="0"/>
              <a:buChar char="•"/>
            </a:pPr>
            <a:r>
              <a:rPr lang="en-US" sz="1200" dirty="0" smtClean="0"/>
              <a:t>Surveys from ports are usually assigned CATZOC = B, some port authorities assign CATZOC = A1, to be evaluated by the HO on a port-by-port basis. </a:t>
            </a:r>
            <a:endParaRPr lang="fr-FR" sz="1200" dirty="0" smtClean="0"/>
          </a:p>
          <a:p>
            <a:pPr marL="285750" lvl="0" indent="-285750" fontAlgn="base">
              <a:buFont typeface="Arial" panose="020B0604020202020204" pitchFamily="34" charset="0"/>
              <a:buChar char="•"/>
            </a:pPr>
            <a:r>
              <a:rPr lang="en-US" sz="1200" dirty="0" smtClean="0"/>
              <a:t>Some members do not downgrade CATZOC over time due to temporal variation but provide M_SREL data.</a:t>
            </a:r>
            <a:r>
              <a:rPr lang="en-GB" sz="1200" dirty="0" smtClean="0"/>
              <a:t> </a:t>
            </a:r>
            <a:endParaRPr lang="fr-FR" sz="1200" smtClean="0"/>
          </a:p>
          <a:p>
            <a:endParaRPr lang="fr-FR"/>
          </a:p>
        </p:txBody>
      </p:sp>
      <p:sp>
        <p:nvSpPr>
          <p:cNvPr id="4" name="Slide Number Placeholder 3"/>
          <p:cNvSpPr>
            <a:spLocks noGrp="1"/>
          </p:cNvSpPr>
          <p:nvPr>
            <p:ph type="sldNum" sz="quarter" idx="10"/>
          </p:nvPr>
        </p:nvSpPr>
        <p:spPr/>
        <p:txBody>
          <a:bodyPr/>
          <a:lstStyle/>
          <a:p>
            <a:fld id="{5C14B252-8EFF-4387-B930-F07556521AEC}" type="slidenum">
              <a:rPr lang="en-US" smtClean="0"/>
              <a:t>15</a:t>
            </a:fld>
            <a:endParaRPr lang="en-US"/>
          </a:p>
        </p:txBody>
      </p:sp>
    </p:spTree>
    <p:extLst>
      <p:ext uri="{BB962C8B-B14F-4D97-AF65-F5344CB8AC3E}">
        <p14:creationId xmlns:p14="http://schemas.microsoft.com/office/powerpoint/2010/main" val="268076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17</a:t>
            </a:fld>
            <a:endParaRPr lang="en-US"/>
          </a:p>
        </p:txBody>
      </p:sp>
    </p:spTree>
    <p:extLst>
      <p:ext uri="{BB962C8B-B14F-4D97-AF65-F5344CB8AC3E}">
        <p14:creationId xmlns:p14="http://schemas.microsoft.com/office/powerpoint/2010/main" val="2318266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42nd Meeting of USCHC, Biloxi MS, USA March 2019</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5028" y="6063120"/>
            <a:ext cx="602494" cy="791131"/>
          </a:xfrm>
          <a:prstGeom prst="rect">
            <a:avLst/>
          </a:prstGeom>
        </p:spPr>
      </p:pic>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42nd Meeting of USCHC, Biloxi MS, USA March 2019</a:t>
            </a:r>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42nd Meeting of USCHC, Biloxi MS, USA March 2019</a:t>
            </a:r>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lvl1pPr>
              <a:defRPr/>
            </a:lvl1pPr>
          </a:lstStyle>
          <a:p>
            <a:r>
              <a:rPr lang="en-US" smtClean="0"/>
              <a:t>42nd Meeting of USCHC, Biloxi MS, USA March 2019</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5028" y="6063120"/>
            <a:ext cx="602494" cy="791131"/>
          </a:xfrm>
          <a:prstGeom prst="rect">
            <a:avLst/>
          </a:prstGeom>
        </p:spPr>
      </p:pic>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42nd Meeting of USCHC, Biloxi MS, USA March 2019</a:t>
            </a:r>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42nd Meeting of USCHC, Biloxi MS, USA March 2019</a:t>
            </a:r>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42nd Meeting of USCHC, Biloxi MS, USA March 2019</a:t>
            </a:r>
            <a:endParaRPr lang="en-US" dirty="0"/>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42nd Meeting of USCHC, Biloxi MS, USA March 2019</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42nd Meeting of USCHC, Biloxi MS, USA March 2019</a:t>
            </a:r>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42nd Meeting of USCHC, Biloxi MS, USA March 2019</a:t>
            </a:r>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42nd Meeting of USCHC, Biloxi MS, USA March 2019</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enc.openecdis.org/?q=content/ieh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jcomm.inf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330" y="4470400"/>
            <a:ext cx="9885276" cy="2387600"/>
          </a:xfrm>
        </p:spPr>
        <p:txBody>
          <a:bodyPr>
            <a:normAutofit fontScale="90000"/>
          </a:bodyPr>
          <a:lstStyle/>
          <a:p>
            <a:pPr>
              <a:lnSpc>
                <a:spcPct val="80000"/>
              </a:lnSpc>
            </a:pPr>
            <a:r>
              <a:rPr lang="fr-FR" sz="3600" b="1" dirty="0" smtClean="0">
                <a:solidFill>
                  <a:schemeClr val="bg2">
                    <a:lumMod val="50000"/>
                  </a:schemeClr>
                </a:solidFill>
              </a:rPr>
              <a:t/>
            </a:r>
            <a:br>
              <a:rPr lang="fr-FR" sz="3600" b="1" dirty="0" smtClean="0">
                <a:solidFill>
                  <a:schemeClr val="bg2">
                    <a:lumMod val="50000"/>
                  </a:schemeClr>
                </a:solidFill>
              </a:rPr>
            </a:br>
            <a:r>
              <a:rPr lang="fr-FR" sz="3600" b="1" dirty="0" smtClean="0">
                <a:solidFill>
                  <a:schemeClr val="bg2">
                    <a:lumMod val="50000"/>
                  </a:schemeClr>
                </a:solidFill>
              </a:rPr>
              <a:t/>
            </a:r>
            <a:br>
              <a:rPr lang="fr-FR" sz="3600" b="1" dirty="0" smtClean="0">
                <a:solidFill>
                  <a:schemeClr val="bg2">
                    <a:lumMod val="50000"/>
                  </a:schemeClr>
                </a:solidFill>
              </a:rPr>
            </a:br>
            <a:r>
              <a:rPr lang="en-GB" sz="3600" b="1" dirty="0" smtClean="0">
                <a:solidFill>
                  <a:schemeClr val="bg2">
                    <a:lumMod val="50000"/>
                  </a:schemeClr>
                </a:solidFill>
              </a:rPr>
              <a:t>42</a:t>
            </a:r>
            <a:r>
              <a:rPr lang="en-GB" sz="3600" b="1" baseline="30000" dirty="0" smtClean="0">
                <a:solidFill>
                  <a:schemeClr val="bg2">
                    <a:lumMod val="50000"/>
                  </a:schemeClr>
                </a:solidFill>
              </a:rPr>
              <a:t>nd</a:t>
            </a:r>
            <a:r>
              <a:rPr lang="en-GB" sz="3600" b="1" dirty="0" smtClean="0">
                <a:solidFill>
                  <a:schemeClr val="bg2">
                    <a:lumMod val="50000"/>
                  </a:schemeClr>
                </a:solidFill>
              </a:rPr>
              <a:t> Meeting of the </a:t>
            </a:r>
            <a:br>
              <a:rPr lang="en-GB" sz="3600" b="1" dirty="0" smtClean="0">
                <a:solidFill>
                  <a:schemeClr val="bg2">
                    <a:lumMod val="50000"/>
                  </a:schemeClr>
                </a:solidFill>
              </a:rPr>
            </a:br>
            <a:r>
              <a:rPr lang="en-GB" sz="3600" b="1" dirty="0" smtClean="0">
                <a:solidFill>
                  <a:schemeClr val="bg2">
                    <a:lumMod val="50000"/>
                  </a:schemeClr>
                </a:solidFill>
              </a:rPr>
              <a:t>US / Canada Hydrographic Commission (USCHC)</a:t>
            </a:r>
            <a:br>
              <a:rPr lang="en-GB" sz="3600" b="1" dirty="0" smtClean="0">
                <a:solidFill>
                  <a:schemeClr val="bg2">
                    <a:lumMod val="50000"/>
                  </a:schemeClr>
                </a:solidFill>
              </a:rPr>
            </a:br>
            <a:r>
              <a:rPr lang="en-GB" sz="3600" b="1" dirty="0" smtClean="0">
                <a:solidFill>
                  <a:schemeClr val="bg2">
                    <a:lumMod val="50000"/>
                  </a:schemeClr>
                </a:solidFill>
              </a:rPr>
              <a:t/>
            </a:r>
            <a:br>
              <a:rPr lang="en-GB" sz="3600" b="1" dirty="0" smtClean="0">
                <a:solidFill>
                  <a:schemeClr val="bg2">
                    <a:lumMod val="50000"/>
                  </a:schemeClr>
                </a:solidFill>
              </a:rPr>
            </a:br>
            <a:r>
              <a:rPr lang="en-GB" sz="3600" b="1" dirty="0" smtClean="0">
                <a:solidFill>
                  <a:schemeClr val="bg2">
                    <a:lumMod val="50000"/>
                  </a:schemeClr>
                </a:solidFill>
              </a:rPr>
              <a:t>Biloxi, Mississippi, USA, March 2019</a:t>
            </a:r>
            <a:br>
              <a:rPr lang="en-GB" sz="3600" b="1" dirty="0" smtClean="0">
                <a:solidFill>
                  <a:schemeClr val="bg2">
                    <a:lumMod val="50000"/>
                  </a:schemeClr>
                </a:solidFill>
              </a:rPr>
            </a:br>
            <a:r>
              <a:rPr lang="en-GB" sz="3600" b="1" dirty="0" smtClean="0">
                <a:solidFill>
                  <a:schemeClr val="bg2">
                    <a:lumMod val="50000"/>
                  </a:schemeClr>
                </a:solidFill>
              </a:rPr>
              <a:t/>
            </a:r>
            <a:br>
              <a:rPr lang="en-GB" sz="3600" b="1" dirty="0" smtClean="0">
                <a:solidFill>
                  <a:schemeClr val="bg2">
                    <a:lumMod val="50000"/>
                  </a:schemeClr>
                </a:solidFill>
              </a:rPr>
            </a:br>
            <a:r>
              <a:rPr lang="en-GB" sz="3600" b="1" dirty="0" smtClean="0">
                <a:solidFill>
                  <a:schemeClr val="bg2">
                    <a:lumMod val="50000"/>
                  </a:schemeClr>
                </a:solidFill>
              </a:rPr>
              <a:t>IHO Secretariat Report</a:t>
            </a:r>
            <a:r>
              <a:rPr lang="en-US" sz="3600" b="1" dirty="0" smtClean="0">
                <a:solidFill>
                  <a:schemeClr val="bg2">
                    <a:lumMod val="50000"/>
                  </a:schemeClr>
                </a:solidFill>
              </a:rPr>
              <a:t/>
            </a:r>
            <a:br>
              <a:rPr lang="en-US" sz="3600" b="1" dirty="0" smtClean="0">
                <a:solidFill>
                  <a:schemeClr val="bg2">
                    <a:lumMod val="50000"/>
                  </a:schemeClr>
                </a:solidFill>
              </a:rPr>
            </a:br>
            <a:r>
              <a:rPr lang="fr-FR" sz="3600" dirty="0" smtClean="0">
                <a:solidFill>
                  <a:schemeClr val="bg2">
                    <a:lumMod val="50000"/>
                  </a:schemeClr>
                </a:solidFill>
              </a:rPr>
              <a:t/>
            </a:r>
            <a:br>
              <a:rPr lang="fr-FR" sz="3600" dirty="0" smtClean="0">
                <a:solidFill>
                  <a:schemeClr val="bg2">
                    <a:lumMod val="50000"/>
                  </a:schemeClr>
                </a:solidFill>
              </a:rPr>
            </a:br>
            <a:r>
              <a:rPr lang="fr-FR" sz="3600" dirty="0">
                <a:solidFill>
                  <a:schemeClr val="bg2">
                    <a:lumMod val="50000"/>
                  </a:schemeClr>
                </a:solidFill>
              </a:rPr>
              <a:t/>
            </a:r>
            <a:br>
              <a:rPr lang="fr-FR" sz="3600" dirty="0">
                <a:solidFill>
                  <a:schemeClr val="bg2">
                    <a:lumMod val="50000"/>
                  </a:schemeClr>
                </a:solidFill>
              </a:rPr>
            </a:br>
            <a:r>
              <a:rPr lang="en-US" sz="3600" dirty="0" smtClean="0">
                <a:solidFill>
                  <a:schemeClr val="bg2">
                    <a:lumMod val="50000"/>
                  </a:schemeClr>
                </a:solidFill>
              </a:rPr>
              <a:t>Dr Mathias Jonas</a:t>
            </a:r>
            <a:br>
              <a:rPr lang="en-US" sz="3600" dirty="0" smtClean="0">
                <a:solidFill>
                  <a:schemeClr val="bg2">
                    <a:lumMod val="50000"/>
                  </a:schemeClr>
                </a:solidFill>
              </a:rPr>
            </a:br>
            <a:r>
              <a:rPr lang="en-US" sz="3600" dirty="0" smtClean="0">
                <a:solidFill>
                  <a:schemeClr val="bg2">
                    <a:lumMod val="50000"/>
                  </a:schemeClr>
                </a:solidFill>
              </a:rPr>
              <a:t>Secretary-General</a:t>
            </a:r>
            <a:br>
              <a:rPr lang="en-US" sz="3600" dirty="0" smtClean="0">
                <a:solidFill>
                  <a:schemeClr val="bg2">
                    <a:lumMod val="50000"/>
                  </a:schemeClr>
                </a:solidFill>
              </a:rPr>
            </a:br>
            <a:r>
              <a:rPr lang="fr-FR" sz="3600" dirty="0" smtClean="0">
                <a:solidFill>
                  <a:schemeClr val="bg2">
                    <a:lumMod val="50000"/>
                  </a:schemeClr>
                </a:solidFill>
              </a:rPr>
              <a:t> </a:t>
            </a:r>
            <a:r>
              <a:rPr lang="fr-FR" sz="4800" b="1" dirty="0">
                <a:solidFill>
                  <a:schemeClr val="bg2">
                    <a:lumMod val="50000"/>
                  </a:schemeClr>
                </a:solidFill>
              </a:rPr>
              <a:t/>
            </a:r>
            <a:br>
              <a:rPr lang="fr-FR" sz="4800" b="1" dirty="0">
                <a:solidFill>
                  <a:schemeClr val="bg2">
                    <a:lumMod val="50000"/>
                  </a:schemeClr>
                </a:solidFill>
              </a:rPr>
            </a:br>
            <a:r>
              <a:rPr lang="fr-FR" sz="4800" b="1" dirty="0">
                <a:solidFill>
                  <a:schemeClr val="bg2">
                    <a:lumMod val="50000"/>
                  </a:schemeClr>
                </a:solidFill>
              </a:rPr>
              <a:t/>
            </a:r>
            <a:br>
              <a:rPr lang="fr-FR" sz="4800" b="1" dirty="0">
                <a:solidFill>
                  <a:schemeClr val="bg2">
                    <a:lumMod val="50000"/>
                  </a:schemeClr>
                </a:solidFill>
              </a:rPr>
            </a:br>
            <a:r>
              <a:rPr lang="en-US" sz="3600" b="1" dirty="0" smtClean="0">
                <a:solidFill>
                  <a:schemeClr val="bg2">
                    <a:lumMod val="50000"/>
                  </a:schemeClr>
                </a:solidFill>
              </a:rPr>
              <a:t/>
            </a:r>
            <a:br>
              <a:rPr lang="en-US" sz="3600" b="1" dirty="0" smtClean="0">
                <a:solidFill>
                  <a:schemeClr val="bg2">
                    <a:lumMod val="50000"/>
                  </a:schemeClr>
                </a:solidFill>
              </a:rPr>
            </a:br>
            <a:endParaRPr lang="en-US" sz="3600" b="1" dirty="0">
              <a:solidFill>
                <a:schemeClr val="bg2">
                  <a:lumMod val="50000"/>
                </a:schemeClr>
              </a:solidFill>
            </a:endParaRPr>
          </a:p>
        </p:txBody>
      </p:sp>
    </p:spTree>
    <p:extLst>
      <p:ext uri="{BB962C8B-B14F-4D97-AF65-F5344CB8AC3E}">
        <p14:creationId xmlns:p14="http://schemas.microsoft.com/office/powerpoint/2010/main" val="62031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lnSpc>
                <a:spcPct val="80000"/>
              </a:lnSpc>
              <a:spcBef>
                <a:spcPct val="0"/>
              </a:spcBef>
            </a:pPr>
            <a:r>
              <a:rPr lang="en-US" sz="3700" b="1" dirty="0">
                <a:solidFill>
                  <a:schemeClr val="bg2">
                    <a:lumMod val="50000"/>
                  </a:schemeClr>
                </a:solidFill>
                <a:latin typeface="+mj-lt"/>
                <a:ea typeface="+mj-ea"/>
                <a:cs typeface="+mj-cs"/>
              </a:rPr>
              <a:t>HSSC / S-100 Progress / </a:t>
            </a:r>
            <a:r>
              <a:rPr lang="en-GB" sz="3700" b="1" dirty="0">
                <a:solidFill>
                  <a:schemeClr val="bg2">
                    <a:lumMod val="50000"/>
                  </a:schemeClr>
                </a:solidFill>
                <a:latin typeface="+mj-lt"/>
                <a:ea typeface="+mj-ea"/>
                <a:cs typeface="+mj-cs"/>
              </a:rPr>
              <a:t>S-100 Edition 4.0.0 </a:t>
            </a:r>
            <a:r>
              <a:rPr lang="en-GB" sz="3700" b="1" dirty="0" smtClean="0">
                <a:solidFill>
                  <a:schemeClr val="bg2">
                    <a:lumMod val="50000"/>
                  </a:schemeClr>
                </a:solidFill>
                <a:latin typeface="+mj-lt"/>
                <a:ea typeface="+mj-ea"/>
                <a:cs typeface="+mj-cs"/>
              </a:rPr>
              <a:t>approved</a:t>
            </a:r>
            <a:endParaRPr lang="en-GB" sz="3700" b="1" dirty="0">
              <a:solidFill>
                <a:schemeClr val="bg2">
                  <a:lumMod val="50000"/>
                </a:schemeClr>
              </a:solidFill>
              <a:latin typeface="+mj-lt"/>
              <a:ea typeface="+mj-ea"/>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121" y="936467"/>
            <a:ext cx="3865758" cy="4996249"/>
          </a:xfrm>
          <a:prstGeom prst="rect">
            <a:avLst/>
          </a:prstGeom>
        </p:spPr>
      </p:pic>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3" name="Slide Number Placeholder 2"/>
          <p:cNvSpPr>
            <a:spLocks noGrp="1"/>
          </p:cNvSpPr>
          <p:nvPr>
            <p:ph type="sldNum" sz="quarter" idx="12"/>
          </p:nvPr>
        </p:nvSpPr>
        <p:spPr/>
        <p:txBody>
          <a:bodyPr/>
          <a:lstStyle/>
          <a:p>
            <a:fld id="{EC878826-814C-4FD2-96B3-D147818A5C89}" type="slidenum">
              <a:rPr lang="en-US" smtClean="0"/>
              <a:t>10</a:t>
            </a:fld>
            <a:endParaRPr lang="en-US" dirty="0"/>
          </a:p>
        </p:txBody>
      </p:sp>
    </p:spTree>
    <p:extLst>
      <p:ext uri="{BB962C8B-B14F-4D97-AF65-F5344CB8AC3E}">
        <p14:creationId xmlns:p14="http://schemas.microsoft.com/office/powerpoint/2010/main" val="288904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69324" y="363911"/>
            <a:ext cx="10515600" cy="5405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lnSpc>
                <a:spcPct val="80000"/>
              </a:lnSpc>
              <a:spcBef>
                <a:spcPct val="0"/>
              </a:spcBef>
            </a:pPr>
            <a:r>
              <a:rPr lang="en-US" sz="3700" b="1" dirty="0">
                <a:solidFill>
                  <a:schemeClr val="bg2">
                    <a:lumMod val="50000"/>
                  </a:schemeClr>
                </a:solidFill>
                <a:latin typeface="+mj-lt"/>
                <a:ea typeface="+mj-ea"/>
                <a:cs typeface="+mj-cs"/>
              </a:rPr>
              <a:t>HSSC / S-100 Progress / </a:t>
            </a:r>
            <a:r>
              <a:rPr lang="en-GB" sz="3700" b="1" dirty="0">
                <a:solidFill>
                  <a:schemeClr val="bg2">
                    <a:lumMod val="50000"/>
                  </a:schemeClr>
                </a:solidFill>
                <a:latin typeface="+mj-lt"/>
                <a:ea typeface="+mj-ea"/>
                <a:cs typeface="+mj-cs"/>
              </a:rPr>
              <a:t>S-100 </a:t>
            </a:r>
            <a:r>
              <a:rPr lang="en-GB" sz="3700" b="1" dirty="0" smtClean="0">
                <a:solidFill>
                  <a:schemeClr val="bg2">
                    <a:lumMod val="50000"/>
                  </a:schemeClr>
                </a:solidFill>
                <a:latin typeface="+mj-lt"/>
                <a:ea typeface="+mj-ea"/>
                <a:cs typeface="+mj-cs"/>
              </a:rPr>
              <a:t>GI Registry renewed</a:t>
            </a:r>
            <a:endParaRPr lang="en-GB" sz="3700" b="1" dirty="0">
              <a:solidFill>
                <a:schemeClr val="bg2">
                  <a:lumMod val="50000"/>
                </a:schemeClr>
              </a:solidFill>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04" y="1116051"/>
            <a:ext cx="7535842" cy="4736814"/>
          </a:xfrm>
          <a:prstGeom prst="rect">
            <a:avLst/>
          </a:prstGeom>
        </p:spPr>
      </p:pic>
      <p:graphicFrame>
        <p:nvGraphicFramePr>
          <p:cNvPr id="7" name="Tabelle 2"/>
          <p:cNvGraphicFramePr>
            <a:graphicFrameLocks noGrp="1"/>
          </p:cNvGraphicFramePr>
          <p:nvPr>
            <p:extLst>
              <p:ext uri="{D42A27DB-BD31-4B8C-83A1-F6EECF244321}">
                <p14:modId xmlns:p14="http://schemas.microsoft.com/office/powerpoint/2010/main" val="4133787238"/>
              </p:ext>
            </p:extLst>
          </p:nvPr>
        </p:nvGraphicFramePr>
        <p:xfrm>
          <a:off x="8773298" y="84871"/>
          <a:ext cx="3345180" cy="6191250"/>
        </p:xfrm>
        <a:graphic>
          <a:graphicData uri="http://schemas.openxmlformats.org/drawingml/2006/table">
            <a:tbl>
              <a:tblPr firstRow="1" firstCol="1" bandRow="1">
                <a:tableStyleId>{5C22544A-7EE6-4342-B048-85BDC9FD1C3A}</a:tableStyleId>
              </a:tblPr>
              <a:tblGrid>
                <a:gridCol w="701786">
                  <a:extLst>
                    <a:ext uri="{9D8B030D-6E8A-4147-A177-3AD203B41FA5}">
                      <a16:colId xmlns:a16="http://schemas.microsoft.com/office/drawing/2014/main" val="20000"/>
                    </a:ext>
                  </a:extLst>
                </a:gridCol>
                <a:gridCol w="2643394">
                  <a:extLst>
                    <a:ext uri="{9D8B030D-6E8A-4147-A177-3AD203B41FA5}">
                      <a16:colId xmlns:a16="http://schemas.microsoft.com/office/drawing/2014/main" val="20001"/>
                    </a:ext>
                  </a:extLst>
                </a:gridCol>
              </a:tblGrid>
              <a:tr h="323850">
                <a:tc gridSpan="2">
                  <a:txBody>
                    <a:bodyPr/>
                    <a:lstStyle/>
                    <a:p>
                      <a:pPr algn="l">
                        <a:spcAft>
                          <a:spcPts val="0"/>
                        </a:spcAft>
                      </a:pPr>
                      <a:r>
                        <a:rPr lang="en-US" sz="1000" dirty="0">
                          <a:effectLst/>
                          <a:latin typeface="Arial" panose="020B0604020202020204" pitchFamily="34" charset="0"/>
                          <a:cs typeface="Arial" panose="020B0604020202020204" pitchFamily="34" charset="0"/>
                        </a:rPr>
                        <a:t>Product Specifications of IHO (Numbers S-101 to 199)</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hMerge="1">
                  <a:txBody>
                    <a:bodyPr/>
                    <a:lstStyle/>
                    <a:p>
                      <a:endParaRPr lang="en-GB"/>
                    </a:p>
                  </a:txBody>
                  <a:tcPr/>
                </a:tc>
                <a:extLst>
                  <a:ext uri="{0D108BD9-81ED-4DB2-BD59-A6C34878D82A}">
                    <a16:rowId xmlns:a16="http://schemas.microsoft.com/office/drawing/2014/main" val="10000"/>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S-101</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Electronic </a:t>
                      </a:r>
                      <a:r>
                        <a:rPr lang="de-DE" sz="1000" dirty="0" err="1">
                          <a:effectLst/>
                          <a:latin typeface="Arial" panose="020B0604020202020204" pitchFamily="34" charset="0"/>
                          <a:cs typeface="Arial" panose="020B0604020202020204" pitchFamily="34" charset="0"/>
                        </a:rPr>
                        <a:t>Navigational</a:t>
                      </a:r>
                      <a:r>
                        <a:rPr lang="de-DE" sz="1000" dirty="0">
                          <a:effectLst/>
                          <a:latin typeface="Arial" panose="020B0604020202020204" pitchFamily="34" charset="0"/>
                          <a:cs typeface="Arial" panose="020B0604020202020204" pitchFamily="34" charset="0"/>
                        </a:rPr>
                        <a:t> Chart (ENC)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S-102</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Bathymetric</a:t>
                      </a:r>
                      <a:r>
                        <a:rPr lang="de-DE" sz="1000" dirty="0">
                          <a:effectLst/>
                          <a:latin typeface="Arial" panose="020B0604020202020204" pitchFamily="34" charset="0"/>
                          <a:cs typeface="Arial" panose="020B0604020202020204" pitchFamily="34" charset="0"/>
                        </a:rPr>
                        <a:t> Surface</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S-103</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Sub-</a:t>
                      </a:r>
                      <a:r>
                        <a:rPr lang="de-DE" sz="1000" dirty="0" err="1">
                          <a:effectLst/>
                          <a:latin typeface="Arial" panose="020B0604020202020204" pitchFamily="34" charset="0"/>
                          <a:cs typeface="Arial" panose="020B0604020202020204" pitchFamily="34" charset="0"/>
                        </a:rPr>
                        <a:t>surface</a:t>
                      </a:r>
                      <a:r>
                        <a:rPr lang="de-DE" sz="1000" dirty="0">
                          <a:effectLst/>
                          <a:latin typeface="Arial" panose="020B0604020202020204" pitchFamily="34" charset="0"/>
                          <a:cs typeface="Arial" panose="020B0604020202020204" pitchFamily="34" charset="0"/>
                        </a:rPr>
                        <a:t> Navigation</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r h="113573">
                <a:tc>
                  <a:txBody>
                    <a:bodyPr/>
                    <a:lstStyle/>
                    <a:p>
                      <a:pPr algn="ctr">
                        <a:spcAft>
                          <a:spcPts val="0"/>
                        </a:spcAft>
                      </a:pPr>
                      <a:r>
                        <a:rPr lang="de-DE" sz="1000">
                          <a:effectLst/>
                          <a:latin typeface="Arial" panose="020B0604020202020204" pitchFamily="34" charset="0"/>
                          <a:cs typeface="Arial" panose="020B0604020202020204" pitchFamily="34" charset="0"/>
                        </a:rPr>
                        <a:t>S-104</a:t>
                      </a:r>
                      <a:endParaRPr lang="de-DE" sz="100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Tidal</a:t>
                      </a:r>
                      <a:r>
                        <a:rPr lang="de-DE" sz="1000" dirty="0">
                          <a:effectLst/>
                          <a:latin typeface="Arial" panose="020B0604020202020204" pitchFamily="34" charset="0"/>
                          <a:cs typeface="Arial" panose="020B0604020202020204" pitchFamily="34" charset="0"/>
                        </a:rPr>
                        <a:t> Information </a:t>
                      </a:r>
                      <a:r>
                        <a:rPr lang="de-DE" sz="1000" dirty="0" err="1">
                          <a:effectLst/>
                          <a:latin typeface="Arial" panose="020B0604020202020204" pitchFamily="34" charset="0"/>
                          <a:cs typeface="Arial" panose="020B0604020202020204" pitchFamily="34" charset="0"/>
                        </a:rPr>
                        <a:t>for</a:t>
                      </a:r>
                      <a:r>
                        <a:rPr lang="de-DE" sz="1000" dirty="0">
                          <a:effectLst/>
                          <a:latin typeface="Arial" panose="020B0604020202020204" pitchFamily="34" charset="0"/>
                          <a:cs typeface="Arial" panose="020B0604020202020204" pitchFamily="34" charset="0"/>
                        </a:rPr>
                        <a:t> Surface Navigation</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4"/>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S-111</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Surface </a:t>
                      </a:r>
                      <a:r>
                        <a:rPr lang="de-DE" sz="1000" dirty="0" err="1">
                          <a:effectLst/>
                          <a:latin typeface="Arial" panose="020B0604020202020204" pitchFamily="34" charset="0"/>
                          <a:cs typeface="Arial" panose="020B0604020202020204" pitchFamily="34" charset="0"/>
                        </a:rPr>
                        <a:t>Currents</a:t>
                      </a: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5"/>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S-112</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Dynamic </a:t>
                      </a:r>
                      <a:r>
                        <a:rPr lang="de-DE" sz="1000" dirty="0" err="1">
                          <a:effectLst/>
                          <a:latin typeface="Arial" panose="020B0604020202020204" pitchFamily="34" charset="0"/>
                          <a:cs typeface="Arial" panose="020B0604020202020204" pitchFamily="34" charset="0"/>
                        </a:rPr>
                        <a:t>Water</a:t>
                      </a:r>
                      <a:r>
                        <a:rPr lang="de-DE" sz="1000" dirty="0">
                          <a:effectLst/>
                          <a:latin typeface="Arial" panose="020B0604020202020204" pitchFamily="34" charset="0"/>
                          <a:cs typeface="Arial" panose="020B0604020202020204" pitchFamily="34" charset="0"/>
                        </a:rPr>
                        <a:t> Level Data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6"/>
                  </a:ext>
                </a:extLst>
              </a:tr>
              <a:tr h="113573">
                <a:tc>
                  <a:txBody>
                    <a:bodyPr/>
                    <a:lstStyle/>
                    <a:p>
                      <a:pPr algn="ctr">
                        <a:spcAft>
                          <a:spcPts val="0"/>
                        </a:spcAft>
                      </a:pPr>
                      <a:r>
                        <a:rPr lang="de-DE" sz="1000">
                          <a:effectLst/>
                          <a:latin typeface="Arial" panose="020B0604020202020204" pitchFamily="34" charset="0"/>
                          <a:cs typeface="Arial" panose="020B0604020202020204" pitchFamily="34" charset="0"/>
                        </a:rPr>
                        <a:t>S-121</a:t>
                      </a:r>
                      <a:endParaRPr lang="de-DE" sz="100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Maritime Limits </a:t>
                      </a:r>
                      <a:r>
                        <a:rPr lang="de-DE" sz="1000" dirty="0" err="1">
                          <a:effectLst/>
                          <a:latin typeface="Arial" panose="020B0604020202020204" pitchFamily="34" charset="0"/>
                          <a:cs typeface="Arial" panose="020B0604020202020204" pitchFamily="34" charset="0"/>
                        </a:rPr>
                        <a:t>and</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Boundaries</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7"/>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S-122</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Marine </a:t>
                      </a:r>
                      <a:r>
                        <a:rPr lang="de-DE" sz="1000" dirty="0" err="1">
                          <a:effectLst/>
                          <a:latin typeface="Arial" panose="020B0604020202020204" pitchFamily="34" charset="0"/>
                          <a:cs typeface="Arial" panose="020B0604020202020204" pitchFamily="34" charset="0"/>
                        </a:rPr>
                        <a:t>Protected</a:t>
                      </a:r>
                      <a:r>
                        <a:rPr lang="de-DE" sz="1000" dirty="0">
                          <a:effectLst/>
                          <a:latin typeface="Arial" panose="020B0604020202020204" pitchFamily="34" charset="0"/>
                          <a:cs typeface="Arial" panose="020B0604020202020204" pitchFamily="34" charset="0"/>
                        </a:rPr>
                        <a:t> Areas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8"/>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S-123</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Radio Services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09"/>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S-124</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Navigational</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Warnings</a:t>
                      </a: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0"/>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S-125</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Navigational</a:t>
                      </a:r>
                      <a:r>
                        <a:rPr lang="de-DE" sz="1000" dirty="0">
                          <a:effectLst/>
                          <a:latin typeface="Arial" panose="020B0604020202020204" pitchFamily="34" charset="0"/>
                          <a:cs typeface="Arial" panose="020B0604020202020204" pitchFamily="34" charset="0"/>
                        </a:rPr>
                        <a:t> Services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1"/>
                  </a:ext>
                </a:extLst>
              </a:tr>
              <a:tr h="113573">
                <a:tc>
                  <a:txBody>
                    <a:bodyPr/>
                    <a:lstStyle/>
                    <a:p>
                      <a:pPr algn="ctr">
                        <a:spcAft>
                          <a:spcPts val="0"/>
                        </a:spcAft>
                      </a:pPr>
                      <a:r>
                        <a:rPr lang="de-DE" sz="1000">
                          <a:effectLst/>
                          <a:latin typeface="Arial" panose="020B0604020202020204" pitchFamily="34" charset="0"/>
                          <a:cs typeface="Arial" panose="020B0604020202020204" pitchFamily="34" charset="0"/>
                        </a:rPr>
                        <a:t>S-126</a:t>
                      </a:r>
                      <a:endParaRPr lang="de-DE" sz="100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Physical</a:t>
                      </a:r>
                      <a:r>
                        <a:rPr lang="de-DE" sz="1000" dirty="0">
                          <a:effectLst/>
                          <a:latin typeface="Arial" panose="020B0604020202020204" pitchFamily="34" charset="0"/>
                          <a:cs typeface="Arial" panose="020B0604020202020204" pitchFamily="34" charset="0"/>
                        </a:rPr>
                        <a:t> Environment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2"/>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S-127</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Traffic Management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3"/>
                  </a:ext>
                </a:extLst>
              </a:tr>
              <a:tr h="85725">
                <a:tc>
                  <a:txBody>
                    <a:bodyPr/>
                    <a:lstStyle/>
                    <a:p>
                      <a:pPr algn="ctr">
                        <a:spcAft>
                          <a:spcPts val="0"/>
                        </a:spcAft>
                      </a:pPr>
                      <a:r>
                        <a:rPr lang="de-DE" sz="1000" dirty="0">
                          <a:effectLst/>
                          <a:latin typeface="Arial" panose="020B0604020202020204" pitchFamily="34" charset="0"/>
                          <a:cs typeface="Arial" panose="020B0604020202020204" pitchFamily="34" charset="0"/>
                        </a:rPr>
                        <a:t>S-128</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Catalogues</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of</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Nautical</a:t>
                      </a:r>
                      <a:r>
                        <a:rPr lang="de-DE" sz="1000" dirty="0">
                          <a:effectLst/>
                          <a:latin typeface="Arial" panose="020B0604020202020204" pitchFamily="34" charset="0"/>
                          <a:cs typeface="Arial" panose="020B0604020202020204" pitchFamily="34" charset="0"/>
                        </a:rPr>
                        <a:t> Products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4"/>
                  </a:ext>
                </a:extLst>
              </a:tr>
              <a:tr h="0">
                <a:tc>
                  <a:txBody>
                    <a:bodyPr/>
                    <a:lstStyle/>
                    <a:p>
                      <a:pPr algn="ctr">
                        <a:spcAft>
                          <a:spcPts val="0"/>
                        </a:spcAft>
                      </a:pPr>
                      <a:r>
                        <a:rPr lang="de-DE" sz="1000" dirty="0" smtClean="0">
                          <a:effectLst/>
                          <a:latin typeface="Arial" panose="020B0604020202020204" pitchFamily="34" charset="0"/>
                          <a:ea typeface="Times New Roman"/>
                          <a:cs typeface="Arial" panose="020B0604020202020204" pitchFamily="34" charset="0"/>
                        </a:rPr>
                        <a:t>S-129</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smtClean="0">
                          <a:effectLst/>
                          <a:latin typeface="Arial" panose="020B0604020202020204" pitchFamily="34" charset="0"/>
                          <a:ea typeface="Times New Roman"/>
                          <a:cs typeface="Arial" panose="020B0604020202020204" pitchFamily="34" charset="0"/>
                        </a:rPr>
                        <a:t>Under</a:t>
                      </a:r>
                      <a:r>
                        <a:rPr lang="de-DE" sz="1000" dirty="0" smtClean="0">
                          <a:effectLst/>
                          <a:latin typeface="Arial" panose="020B0604020202020204" pitchFamily="34" charset="0"/>
                          <a:ea typeface="Times New Roman"/>
                          <a:cs typeface="Arial" panose="020B0604020202020204" pitchFamily="34" charset="0"/>
                        </a:rPr>
                        <a:t> </a:t>
                      </a:r>
                      <a:r>
                        <a:rPr lang="de-DE" sz="1000" dirty="0" err="1" smtClean="0">
                          <a:effectLst/>
                          <a:latin typeface="Arial" panose="020B0604020202020204" pitchFamily="34" charset="0"/>
                          <a:ea typeface="Times New Roman"/>
                          <a:cs typeface="Arial" panose="020B0604020202020204" pitchFamily="34" charset="0"/>
                        </a:rPr>
                        <a:t>Keel</a:t>
                      </a:r>
                      <a:r>
                        <a:rPr lang="de-DE" sz="1000" dirty="0" smtClean="0">
                          <a:effectLst/>
                          <a:latin typeface="Arial" panose="020B0604020202020204" pitchFamily="34" charset="0"/>
                          <a:ea typeface="Times New Roman"/>
                          <a:cs typeface="Arial" panose="020B0604020202020204" pitchFamily="34" charset="0"/>
                        </a:rPr>
                        <a:t> </a:t>
                      </a:r>
                      <a:r>
                        <a:rPr lang="de-DE" sz="1000" dirty="0" err="1" smtClean="0">
                          <a:effectLst/>
                          <a:latin typeface="Arial" panose="020B0604020202020204" pitchFamily="34" charset="0"/>
                          <a:ea typeface="Times New Roman"/>
                          <a:cs typeface="Arial" panose="020B0604020202020204" pitchFamily="34" charset="0"/>
                        </a:rPr>
                        <a:t>Clearance</a:t>
                      </a:r>
                      <a:r>
                        <a:rPr lang="de-DE" sz="1000" dirty="0" smtClean="0">
                          <a:effectLst/>
                          <a:latin typeface="Arial" panose="020B0604020202020204" pitchFamily="34" charset="0"/>
                          <a:ea typeface="Times New Roman"/>
                          <a:cs typeface="Arial" panose="020B0604020202020204" pitchFamily="34" charset="0"/>
                        </a:rPr>
                        <a:t> Management</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5"/>
                  </a:ext>
                </a:extLst>
              </a:tr>
              <a:tr h="211798">
                <a:tc gridSpan="2">
                  <a:txBody>
                    <a:bodyPr/>
                    <a:lstStyle/>
                    <a:p>
                      <a:pPr algn="l">
                        <a:spcAft>
                          <a:spcPts val="0"/>
                        </a:spcAft>
                      </a:pPr>
                      <a:r>
                        <a:rPr lang="en-US" sz="1000" dirty="0">
                          <a:effectLst/>
                          <a:latin typeface="Arial" panose="020B0604020202020204" pitchFamily="34" charset="0"/>
                          <a:cs typeface="Arial" panose="020B0604020202020204" pitchFamily="34" charset="0"/>
                        </a:rPr>
                        <a:t>Product Specifications of International Association of Marine Aids to Navigation and Lighthouse Authorities (IALA) </a:t>
                      </a:r>
                      <a:r>
                        <a:rPr lang="en-US" sz="1000" dirty="0" smtClean="0">
                          <a:effectLst/>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Numbers S-201 to 299)</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hMerge="1">
                  <a:txBody>
                    <a:bodyPr/>
                    <a:lstStyle/>
                    <a:p>
                      <a:endParaRPr lang="en-GB"/>
                    </a:p>
                  </a:txBody>
                  <a:tcPr/>
                </a:tc>
                <a:extLst>
                  <a:ext uri="{0D108BD9-81ED-4DB2-BD59-A6C34878D82A}">
                    <a16:rowId xmlns:a16="http://schemas.microsoft.com/office/drawing/2014/main" val="10016"/>
                  </a:ext>
                </a:extLst>
              </a:tr>
              <a:tr h="113573">
                <a:tc>
                  <a:txBody>
                    <a:bodyPr/>
                    <a:lstStyle/>
                    <a:p>
                      <a:pPr algn="ctr">
                        <a:spcAft>
                          <a:spcPts val="0"/>
                        </a:spcAft>
                      </a:pPr>
                      <a:r>
                        <a:rPr lang="de-DE" sz="1000">
                          <a:effectLst/>
                          <a:latin typeface="Arial" panose="020B0604020202020204" pitchFamily="34" charset="0"/>
                          <a:cs typeface="Arial" panose="020B0604020202020204" pitchFamily="34" charset="0"/>
                        </a:rPr>
                        <a:t>S-201</a:t>
                      </a:r>
                      <a:endParaRPr lang="de-DE" sz="100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Aid</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to</a:t>
                      </a:r>
                      <a:r>
                        <a:rPr lang="de-DE" sz="1000" dirty="0">
                          <a:effectLst/>
                          <a:latin typeface="Arial" panose="020B0604020202020204" pitchFamily="34" charset="0"/>
                          <a:cs typeface="Arial" panose="020B0604020202020204" pitchFamily="34" charset="0"/>
                        </a:rPr>
                        <a:t> Navigation Information</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7"/>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S-210</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Inter-VTS Exchange Format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8"/>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S-230</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Application</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Specific</a:t>
                      </a:r>
                      <a:r>
                        <a:rPr lang="de-DE" sz="1000" dirty="0">
                          <a:effectLst/>
                          <a:latin typeface="Arial" panose="020B0604020202020204" pitchFamily="34" charset="0"/>
                          <a:cs typeface="Arial" panose="020B0604020202020204" pitchFamily="34" charset="0"/>
                        </a:rPr>
                        <a:t> Messages</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19"/>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S-240</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DGNSS Station Almanach</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0"/>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S-245</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eLoran ASF Data</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1"/>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S-246</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eLoran Station </a:t>
                      </a:r>
                      <a:r>
                        <a:rPr lang="de-DE" sz="1000" dirty="0" err="1">
                          <a:effectLst/>
                          <a:latin typeface="Arial" panose="020B0604020202020204" pitchFamily="34" charset="0"/>
                          <a:cs typeface="Arial" panose="020B0604020202020204" pitchFamily="34" charset="0"/>
                        </a:rPr>
                        <a:t>Almanac</a:t>
                      </a: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2"/>
                  </a:ext>
                </a:extLst>
              </a:tr>
              <a:tr h="211798">
                <a:tc gridSpan="2">
                  <a:txBody>
                    <a:bodyPr/>
                    <a:lstStyle/>
                    <a:p>
                      <a:pPr algn="l">
                        <a:spcAft>
                          <a:spcPts val="0"/>
                        </a:spcAft>
                      </a:pPr>
                      <a:r>
                        <a:rPr lang="en-US" sz="1000" dirty="0">
                          <a:effectLst/>
                          <a:latin typeface="Arial" panose="020B0604020202020204" pitchFamily="34" charset="0"/>
                          <a:cs typeface="Arial" panose="020B0604020202020204" pitchFamily="34" charset="0"/>
                        </a:rPr>
                        <a:t>Product Specifications of Intergovernmental Oceanographic Commission (IOC) </a:t>
                      </a:r>
                      <a:r>
                        <a:rPr lang="en-US" sz="1000" dirty="0" smtClean="0">
                          <a:effectLst/>
                          <a:latin typeface="Arial" panose="020B0604020202020204" pitchFamily="34" charset="0"/>
                          <a:cs typeface="Arial" panose="020B0604020202020204" pitchFamily="34" charset="0"/>
                        </a:rPr>
                        <a:t/>
                      </a:r>
                      <a:br>
                        <a:rPr lang="en-US" sz="1000" dirty="0" smtClean="0">
                          <a:effectLst/>
                          <a:latin typeface="Arial" panose="020B0604020202020204" pitchFamily="34" charset="0"/>
                          <a:cs typeface="Arial" panose="020B0604020202020204" pitchFamily="34" charset="0"/>
                        </a:rPr>
                      </a:br>
                      <a:r>
                        <a:rPr lang="en-US" sz="1000" dirty="0" smtClean="0">
                          <a:effectLst/>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Numbers S-301 to 399)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hMerge="1">
                  <a:txBody>
                    <a:bodyPr/>
                    <a:lstStyle/>
                    <a:p>
                      <a:endParaRPr lang="en-GB"/>
                    </a:p>
                  </a:txBody>
                  <a:tcPr/>
                </a:tc>
                <a:extLst>
                  <a:ext uri="{0D108BD9-81ED-4DB2-BD59-A6C34878D82A}">
                    <a16:rowId xmlns:a16="http://schemas.microsoft.com/office/drawing/2014/main" val="10023"/>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 </a:t>
                      </a:r>
                      <a:r>
                        <a:rPr lang="de-DE" sz="1000" dirty="0" err="1" smtClean="0">
                          <a:effectLst/>
                          <a:latin typeface="Arial" panose="020B0604020202020204" pitchFamily="34" charset="0"/>
                          <a:cs typeface="Arial" panose="020B0604020202020204" pitchFamily="34" charset="0"/>
                        </a:rPr>
                        <a:t>unfortunately</a:t>
                      </a:r>
                      <a:r>
                        <a:rPr lang="de-DE" sz="1000" dirty="0" smtClean="0">
                          <a:effectLst/>
                          <a:latin typeface="Arial" panose="020B0604020202020204" pitchFamily="34" charset="0"/>
                          <a:cs typeface="Arial" panose="020B0604020202020204" pitchFamily="34" charset="0"/>
                        </a:rPr>
                        <a:t> still</a:t>
                      </a:r>
                      <a:r>
                        <a:rPr lang="de-DE" sz="1000" baseline="0" dirty="0" smtClean="0">
                          <a:effectLst/>
                          <a:latin typeface="Arial" panose="020B0604020202020204" pitchFamily="34" charset="0"/>
                          <a:cs typeface="Arial" panose="020B0604020202020204" pitchFamily="34" charset="0"/>
                        </a:rPr>
                        <a:t> </a:t>
                      </a:r>
                      <a:r>
                        <a:rPr lang="de-DE" sz="1000" baseline="0" dirty="0" err="1" smtClean="0">
                          <a:effectLst/>
                          <a:latin typeface="Arial" panose="020B0604020202020204" pitchFamily="34" charset="0"/>
                          <a:cs typeface="Arial" panose="020B0604020202020204" pitchFamily="34" charset="0"/>
                        </a:rPr>
                        <a:t>empty</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4"/>
                  </a:ext>
                </a:extLst>
              </a:tr>
              <a:tr h="113573">
                <a:tc gridSpan="2">
                  <a:txBody>
                    <a:bodyPr/>
                    <a:lstStyle/>
                    <a:p>
                      <a:pPr algn="l">
                        <a:spcAft>
                          <a:spcPts val="0"/>
                        </a:spcAft>
                      </a:pPr>
                      <a:r>
                        <a:rPr lang="en-US" sz="1000" dirty="0">
                          <a:effectLst/>
                          <a:latin typeface="Arial" panose="020B0604020202020204" pitchFamily="34" charset="0"/>
                          <a:cs typeface="Arial" panose="020B0604020202020204" pitchFamily="34" charset="0"/>
                        </a:rPr>
                        <a:t>Product Specifications of other Organizations </a:t>
                      </a:r>
                      <a:r>
                        <a:rPr lang="en-US" sz="1000" dirty="0" smtClean="0">
                          <a:effectLst/>
                          <a:latin typeface="Arial" panose="020B0604020202020204" pitchFamily="34" charset="0"/>
                          <a:cs typeface="Arial" panose="020B0604020202020204" pitchFamily="34" charset="0"/>
                        </a:rPr>
                        <a:t/>
                      </a:r>
                      <a:br>
                        <a:rPr lang="en-US" sz="1000" dirty="0" smtClean="0">
                          <a:effectLst/>
                          <a:latin typeface="Arial" panose="020B0604020202020204" pitchFamily="34" charset="0"/>
                          <a:cs typeface="Arial" panose="020B0604020202020204" pitchFamily="34" charset="0"/>
                        </a:rPr>
                      </a:br>
                      <a:r>
                        <a:rPr lang="en-US" sz="1000" dirty="0" smtClean="0">
                          <a:effectLst/>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Numbers from S-401)</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hMerge="1">
                  <a:txBody>
                    <a:bodyPr/>
                    <a:lstStyle/>
                    <a:p>
                      <a:endParaRPr lang="en-GB"/>
                    </a:p>
                  </a:txBody>
                  <a:tcPr/>
                </a:tc>
                <a:extLst>
                  <a:ext uri="{0D108BD9-81ED-4DB2-BD59-A6C34878D82A}">
                    <a16:rowId xmlns:a16="http://schemas.microsoft.com/office/drawing/2014/main" val="10025"/>
                  </a:ext>
                </a:extLst>
              </a:tr>
              <a:tr h="113573">
                <a:tc>
                  <a:txBody>
                    <a:bodyPr/>
                    <a:lstStyle/>
                    <a:p>
                      <a:pPr algn="ctr">
                        <a:spcAft>
                          <a:spcPts val="0"/>
                        </a:spcAft>
                      </a:pPr>
                      <a:r>
                        <a:rPr lang="de-DE" sz="1000">
                          <a:effectLst/>
                          <a:latin typeface="Arial" panose="020B0604020202020204" pitchFamily="34" charset="0"/>
                          <a:cs typeface="Arial" panose="020B0604020202020204" pitchFamily="34" charset="0"/>
                        </a:rPr>
                        <a:t>S-401</a:t>
                      </a:r>
                      <a:endParaRPr lang="de-DE" sz="100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a:effectLst/>
                          <a:latin typeface="Arial" panose="020B0604020202020204" pitchFamily="34" charset="0"/>
                          <a:cs typeface="Arial" panose="020B0604020202020204" pitchFamily="34" charset="0"/>
                        </a:rPr>
                        <a:t>Inland ENC (</a:t>
                      </a:r>
                      <a:r>
                        <a:rPr lang="fr-FR" sz="1000" u="sng" dirty="0" err="1">
                          <a:effectLst/>
                          <a:latin typeface="Arial" panose="020B0604020202020204" pitchFamily="34" charset="0"/>
                          <a:cs typeface="Arial" panose="020B0604020202020204" pitchFamily="34" charset="0"/>
                          <a:hlinkClick r:id="rId3"/>
                        </a:rPr>
                        <a:t>Inland</a:t>
                      </a:r>
                      <a:r>
                        <a:rPr lang="fr-FR" sz="1000" u="sng" dirty="0">
                          <a:effectLst/>
                          <a:latin typeface="Arial" panose="020B0604020202020204" pitchFamily="34" charset="0"/>
                          <a:cs typeface="Arial" panose="020B0604020202020204" pitchFamily="34" charset="0"/>
                          <a:hlinkClick r:id="rId3"/>
                        </a:rPr>
                        <a:t> ENC </a:t>
                      </a:r>
                      <a:r>
                        <a:rPr lang="fr-FR" sz="1000" u="sng" dirty="0" err="1">
                          <a:effectLst/>
                          <a:latin typeface="Arial" panose="020B0604020202020204" pitchFamily="34" charset="0"/>
                          <a:cs typeface="Arial" panose="020B0604020202020204" pitchFamily="34" charset="0"/>
                          <a:hlinkClick r:id="rId3"/>
                        </a:rPr>
                        <a:t>Harmonization</a:t>
                      </a:r>
                      <a:r>
                        <a:rPr lang="fr-FR" sz="1000" u="sng" dirty="0">
                          <a:effectLst/>
                          <a:latin typeface="Arial" panose="020B0604020202020204" pitchFamily="34" charset="0"/>
                          <a:cs typeface="Arial" panose="020B0604020202020204" pitchFamily="34" charset="0"/>
                          <a:hlinkClick r:id="rId3"/>
                        </a:rPr>
                        <a:t> Group</a:t>
                      </a:r>
                      <a:r>
                        <a:rPr lang="de-DE"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6"/>
                  </a:ext>
                </a:extLst>
              </a:tr>
              <a:tr h="211798">
                <a:tc>
                  <a:txBody>
                    <a:bodyPr/>
                    <a:lstStyle/>
                    <a:p>
                      <a:pPr algn="ctr">
                        <a:spcAft>
                          <a:spcPts val="0"/>
                        </a:spcAft>
                      </a:pPr>
                      <a:r>
                        <a:rPr lang="de-DE" sz="1000" dirty="0">
                          <a:effectLst/>
                          <a:latin typeface="Arial" panose="020B0604020202020204" pitchFamily="34" charset="0"/>
                          <a:cs typeface="Arial" panose="020B0604020202020204" pitchFamily="34" charset="0"/>
                        </a:rPr>
                        <a:t>S-411</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en-US" sz="1000" dirty="0">
                          <a:effectLst/>
                          <a:latin typeface="Arial" panose="020B0604020202020204" pitchFamily="34" charset="0"/>
                          <a:cs typeface="Arial" panose="020B0604020202020204" pitchFamily="34" charset="0"/>
                        </a:rPr>
                        <a:t>Ice Information (</a:t>
                      </a:r>
                      <a:r>
                        <a:rPr lang="en-US" sz="1000" u="sng" dirty="0">
                          <a:effectLst/>
                          <a:latin typeface="Arial" panose="020B0604020202020204" pitchFamily="34" charset="0"/>
                          <a:cs typeface="Arial" panose="020B0604020202020204" pitchFamily="34" charset="0"/>
                          <a:hlinkClick r:id="rId4"/>
                        </a:rPr>
                        <a:t>Joint Technical Commission for Oceanography and Marine Meteorology</a:t>
                      </a:r>
                      <a:r>
                        <a:rPr lang="en-US" sz="1000" dirty="0">
                          <a:effectLst/>
                          <a:latin typeface="Arial" panose="020B0604020202020204" pitchFamily="34" charset="0"/>
                          <a:cs typeface="Arial" panose="020B0604020202020204" pitchFamily="34" charset="0"/>
                        </a:rPr>
                        <a:t>) </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7"/>
                  </a:ext>
                </a:extLst>
              </a:tr>
              <a:tr h="113573">
                <a:tc>
                  <a:txBody>
                    <a:bodyPr/>
                    <a:lstStyle/>
                    <a:p>
                      <a:pPr algn="ctr">
                        <a:spcAft>
                          <a:spcPts val="0"/>
                        </a:spcAft>
                      </a:pPr>
                      <a:r>
                        <a:rPr lang="de-DE" sz="1000" dirty="0">
                          <a:effectLst/>
                          <a:latin typeface="Arial" panose="020B0604020202020204" pitchFamily="34" charset="0"/>
                          <a:cs typeface="Arial" panose="020B0604020202020204" pitchFamily="34" charset="0"/>
                        </a:rPr>
                        <a:t>S-412</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tc>
                  <a:txBody>
                    <a:bodyPr/>
                    <a:lstStyle/>
                    <a:p>
                      <a:pPr algn="l">
                        <a:spcAft>
                          <a:spcPts val="0"/>
                        </a:spcAft>
                      </a:pPr>
                      <a:r>
                        <a:rPr lang="de-DE" sz="1000" dirty="0" err="1">
                          <a:effectLst/>
                          <a:latin typeface="Arial" panose="020B0604020202020204" pitchFamily="34" charset="0"/>
                          <a:cs typeface="Arial" panose="020B0604020202020204" pitchFamily="34" charset="0"/>
                        </a:rPr>
                        <a:t>Weather</a:t>
                      </a:r>
                      <a:r>
                        <a:rPr lang="de-DE" sz="1000" dirty="0">
                          <a:effectLst/>
                          <a:latin typeface="Arial" panose="020B0604020202020204" pitchFamily="34" charset="0"/>
                          <a:cs typeface="Arial" panose="020B0604020202020204" pitchFamily="34" charset="0"/>
                        </a:rPr>
                        <a:t> </a:t>
                      </a:r>
                      <a:r>
                        <a:rPr lang="de-DE" sz="1000" dirty="0" err="1">
                          <a:effectLst/>
                          <a:latin typeface="Arial" panose="020B0604020202020204" pitchFamily="34" charset="0"/>
                          <a:cs typeface="Arial" panose="020B0604020202020204" pitchFamily="34" charset="0"/>
                        </a:rPr>
                        <a:t>Overlay</a:t>
                      </a:r>
                      <a:r>
                        <a:rPr lang="de-DE" sz="1000" dirty="0">
                          <a:effectLst/>
                          <a:latin typeface="Arial" panose="020B0604020202020204" pitchFamily="34" charset="0"/>
                          <a:cs typeface="Arial" panose="020B0604020202020204" pitchFamily="34" charset="0"/>
                        </a:rPr>
                        <a:t> (JCOMM)</a:t>
                      </a:r>
                      <a:endParaRPr lang="de-DE" sz="1000" dirty="0">
                        <a:effectLst/>
                        <a:latin typeface="Arial" panose="020B0604020202020204" pitchFamily="34" charset="0"/>
                        <a:ea typeface="Times New Roman"/>
                        <a:cs typeface="Arial" panose="020B0604020202020204" pitchFamily="34" charset="0"/>
                      </a:endParaRPr>
                    </a:p>
                  </a:txBody>
                  <a:tcPr marL="9525" marR="9525" marT="9525" marB="9525" anchor="ctr"/>
                </a:tc>
                <a:extLst>
                  <a:ext uri="{0D108BD9-81ED-4DB2-BD59-A6C34878D82A}">
                    <a16:rowId xmlns:a16="http://schemas.microsoft.com/office/drawing/2014/main" val="10028"/>
                  </a:ext>
                </a:extLst>
              </a:tr>
            </a:tbl>
          </a:graphicData>
        </a:graphic>
      </p:graphicFrame>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11</a:t>
            </a:fld>
            <a:endParaRPr lang="en-US" dirty="0"/>
          </a:p>
        </p:txBody>
      </p:sp>
    </p:spTree>
    <p:extLst>
      <p:ext uri="{BB962C8B-B14F-4D97-AF65-F5344CB8AC3E}">
        <p14:creationId xmlns:p14="http://schemas.microsoft.com/office/powerpoint/2010/main" val="3204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HSSC / S-100 Progress</a:t>
            </a:r>
            <a:endParaRPr lang="en-US" b="1" dirty="0"/>
          </a:p>
        </p:txBody>
      </p:sp>
      <p:sp>
        <p:nvSpPr>
          <p:cNvPr id="2" name="TextBox 1"/>
          <p:cNvSpPr txBox="1"/>
          <p:nvPr/>
        </p:nvSpPr>
        <p:spPr>
          <a:xfrm>
            <a:off x="990600" y="1173329"/>
            <a:ext cx="10858248" cy="4401205"/>
          </a:xfrm>
          <a:prstGeom prst="rect">
            <a:avLst/>
          </a:prstGeom>
          <a:noFill/>
        </p:spPr>
        <p:txBody>
          <a:bodyPr wrap="square" rtlCol="0">
            <a:spAutoFit/>
          </a:bodyPr>
          <a:lstStyle/>
          <a:p>
            <a:pPr marL="800100" lvl="2" indent="-342900">
              <a:buFontTx/>
              <a:buChar char="-"/>
            </a:pPr>
            <a:r>
              <a:rPr lang="en-GB" sz="2800" dirty="0" smtClean="0"/>
              <a:t>First versions of S-101 (Next Generation ENC) and </a:t>
            </a:r>
            <a:br>
              <a:rPr lang="en-GB" sz="2800" dirty="0" smtClean="0"/>
            </a:br>
            <a:r>
              <a:rPr lang="en-GB" sz="2800" dirty="0" smtClean="0"/>
              <a:t>S-111 </a:t>
            </a:r>
            <a:r>
              <a:rPr lang="fr-FR" sz="2800" dirty="0"/>
              <a:t>Surface </a:t>
            </a:r>
            <a:r>
              <a:rPr lang="fr-FR" sz="2800" dirty="0" smtClean="0"/>
              <a:t>Currents </a:t>
            </a:r>
            <a:r>
              <a:rPr lang="en-GB" sz="2800" dirty="0" smtClean="0"/>
              <a:t>are now out for comments;</a:t>
            </a:r>
          </a:p>
          <a:p>
            <a:pPr marL="457200" lvl="2"/>
            <a:endParaRPr lang="en-GB" sz="2800" dirty="0" smtClean="0"/>
          </a:p>
          <a:p>
            <a:pPr marL="800100" lvl="2" indent="-342900">
              <a:buFontTx/>
              <a:buChar char="-"/>
            </a:pPr>
            <a:r>
              <a:rPr lang="en-US" sz="2800" dirty="0" smtClean="0"/>
              <a:t>S-101 </a:t>
            </a:r>
            <a:r>
              <a:rPr lang="en-US" sz="2800" dirty="0"/>
              <a:t>Edition 2.0.0 is scheduled to be released by the end of 2020 and can be used for sea-trials. Edition 3.0.0 is scheduled to be released by the end of 2022 for full production use</a:t>
            </a:r>
            <a:r>
              <a:rPr lang="en-US" sz="2800" dirty="0" smtClean="0"/>
              <a:t>.</a:t>
            </a:r>
          </a:p>
          <a:p>
            <a:pPr marL="457200" lvl="2"/>
            <a:endParaRPr lang="fr-FR" sz="2800" dirty="0"/>
          </a:p>
          <a:p>
            <a:pPr marL="800100" lvl="2" indent="-342900">
              <a:buFontTx/>
              <a:buChar char="-"/>
            </a:pPr>
            <a:r>
              <a:rPr lang="en-GB" sz="2800" dirty="0" smtClean="0"/>
              <a:t>S-122 </a:t>
            </a:r>
            <a:r>
              <a:rPr lang="en-GB" sz="2800" dirty="0"/>
              <a:t>(Marine Protected Areas) and S-123 (Radio Services</a:t>
            </a:r>
            <a:r>
              <a:rPr lang="en-GB" sz="2800" dirty="0" smtClean="0"/>
              <a:t>) approved.</a:t>
            </a:r>
          </a:p>
          <a:p>
            <a:pPr marL="457200" lvl="2"/>
            <a:endParaRPr lang="en-GB" sz="28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12</a:t>
            </a:fld>
            <a:endParaRPr lang="en-US" dirty="0"/>
          </a:p>
        </p:txBody>
      </p:sp>
    </p:spTree>
    <p:extLst>
      <p:ext uri="{BB962C8B-B14F-4D97-AF65-F5344CB8AC3E}">
        <p14:creationId xmlns:p14="http://schemas.microsoft.com/office/powerpoint/2010/main" val="2698205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6394" y="313934"/>
            <a:ext cx="11003583"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lnSpc>
                <a:spcPct val="70000"/>
              </a:lnSpc>
              <a:spcBef>
                <a:spcPct val="0"/>
              </a:spcBef>
            </a:pPr>
            <a:r>
              <a:rPr lang="en-US" sz="3600" b="1" dirty="0">
                <a:solidFill>
                  <a:schemeClr val="bg2">
                    <a:lumMod val="50000"/>
                  </a:schemeClr>
                </a:solidFill>
                <a:latin typeface="+mj-lt"/>
                <a:ea typeface="+mj-ea"/>
                <a:cs typeface="+mj-cs"/>
              </a:rPr>
              <a:t>HSSC / </a:t>
            </a:r>
            <a:r>
              <a:rPr lang="en-GB" sz="3600" b="1" dirty="0" smtClean="0">
                <a:solidFill>
                  <a:schemeClr val="bg2">
                    <a:lumMod val="50000"/>
                  </a:schemeClr>
                </a:solidFill>
                <a:latin typeface="+mj-lt"/>
                <a:ea typeface="+mj-ea"/>
                <a:cs typeface="+mj-cs"/>
              </a:rPr>
              <a:t>NIPWG update – compelling need for harmonization</a:t>
            </a:r>
            <a:endParaRPr lang="en-GB" sz="3600" b="1" dirty="0">
              <a:solidFill>
                <a:schemeClr val="bg2">
                  <a:lumMod val="50000"/>
                </a:schemeClr>
              </a:solidFill>
              <a:latin typeface="+mj-lt"/>
              <a:ea typeface="+mj-ea"/>
              <a:cs typeface="+mj-cs"/>
            </a:endParaRPr>
          </a:p>
        </p:txBody>
      </p:sp>
      <p:sp>
        <p:nvSpPr>
          <p:cNvPr id="12" name="Slide Number Placeholder 2">
            <a:extLst>
              <a:ext uri="{FF2B5EF4-FFF2-40B4-BE49-F238E27FC236}">
                <a16:creationId xmlns:a16="http://schemas.microsoft.com/office/drawing/2014/main" id="{FB4F517D-05E9-48ED-B350-D810DCE58EB6}"/>
              </a:ext>
            </a:extLst>
          </p:cNvPr>
          <p:cNvSpPr txBox="1">
            <a:spLocks/>
          </p:cNvSpPr>
          <p:nvPr/>
        </p:nvSpPr>
        <p:spPr>
          <a:xfrm>
            <a:off x="10663531" y="6962345"/>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DD516C-F747-4BFD-BB12-C6A090BBE98F}" type="slidenum">
              <a:rPr lang="en-US" smtClean="0"/>
              <a:pPr/>
              <a:t>13</a:t>
            </a:fld>
            <a:endParaRPr lang="en-US"/>
          </a:p>
        </p:txBody>
      </p:sp>
      <p:sp>
        <p:nvSpPr>
          <p:cNvPr id="16" name="Content Placeholder 4">
            <a:extLst>
              <a:ext uri="{FF2B5EF4-FFF2-40B4-BE49-F238E27FC236}">
                <a16:creationId xmlns:a16="http://schemas.microsoft.com/office/drawing/2014/main" id="{7C98F427-2BEA-4B62-A1EC-602FF8482607}"/>
              </a:ext>
            </a:extLst>
          </p:cNvPr>
          <p:cNvSpPr txBox="1">
            <a:spLocks/>
          </p:cNvSpPr>
          <p:nvPr/>
        </p:nvSpPr>
        <p:spPr>
          <a:xfrm>
            <a:off x="838200" y="1073009"/>
            <a:ext cx="4895055" cy="312420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t>General purpose</a:t>
            </a:r>
          </a:p>
          <a:p>
            <a:r>
              <a:rPr lang="en-US" dirty="0"/>
              <a:t>Transfer mode</a:t>
            </a:r>
          </a:p>
          <a:p>
            <a:r>
              <a:rPr lang="en-US" dirty="0"/>
              <a:t>Specific usage</a:t>
            </a:r>
          </a:p>
          <a:p>
            <a:r>
              <a:rPr lang="en-US" dirty="0"/>
              <a:t>Update mechanism</a:t>
            </a:r>
          </a:p>
          <a:p>
            <a:r>
              <a:rPr lang="en-US" dirty="0"/>
              <a:t>Spatial representation</a:t>
            </a:r>
          </a:p>
        </p:txBody>
      </p:sp>
      <p:sp>
        <p:nvSpPr>
          <p:cNvPr id="22" name="Oval 21">
            <a:extLst>
              <a:ext uri="{FF2B5EF4-FFF2-40B4-BE49-F238E27FC236}">
                <a16:creationId xmlns:a16="http://schemas.microsoft.com/office/drawing/2014/main" id="{E694B120-DFDB-4592-8A45-A985933F551B}"/>
              </a:ext>
            </a:extLst>
          </p:cNvPr>
          <p:cNvSpPr/>
          <p:nvPr/>
        </p:nvSpPr>
        <p:spPr>
          <a:xfrm>
            <a:off x="4900196" y="2332183"/>
            <a:ext cx="3487869" cy="2579869"/>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312D38A-BD55-4F67-98C4-6650FF7B08C8}"/>
              </a:ext>
            </a:extLst>
          </p:cNvPr>
          <p:cNvSpPr/>
          <p:nvPr/>
        </p:nvSpPr>
        <p:spPr>
          <a:xfrm>
            <a:off x="6498645" y="2832432"/>
            <a:ext cx="3418101" cy="2282072"/>
          </a:xfrm>
          <a:prstGeom prst="ellipse">
            <a:avLst/>
          </a:prstGeom>
          <a:solidFill>
            <a:srgbClr val="00B050">
              <a:alpha val="40000"/>
            </a:srgbClr>
          </a:solidFill>
          <a:ln w="15875">
            <a:solidFill>
              <a:schemeClr val="accent1">
                <a:tint val="60000"/>
                <a:alpha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20CCB3F2-7C12-459F-9691-51DD0BF206C9}"/>
              </a:ext>
            </a:extLst>
          </p:cNvPr>
          <p:cNvSpPr/>
          <p:nvPr/>
        </p:nvSpPr>
        <p:spPr>
          <a:xfrm>
            <a:off x="5458425" y="3420701"/>
            <a:ext cx="3487868" cy="2452878"/>
          </a:xfrm>
          <a:prstGeom prst="ellipse">
            <a:avLst/>
          </a:prstGeom>
          <a:solidFill>
            <a:srgbClr val="FF0000">
              <a:alpha val="40000"/>
            </a:srgb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32402C82-A7C8-4E21-AA76-372C2A25ED0A}"/>
              </a:ext>
            </a:extLst>
          </p:cNvPr>
          <p:cNvSpPr/>
          <p:nvPr/>
        </p:nvSpPr>
        <p:spPr>
          <a:xfrm rot="21284632">
            <a:off x="1886334" y="4578887"/>
            <a:ext cx="2224072" cy="1411564"/>
          </a:xfrm>
          <a:prstGeom prst="ellipse">
            <a:avLst/>
          </a:prstGeom>
          <a:solidFill>
            <a:srgbClr val="FFFF00">
              <a:alpha val="40000"/>
            </a:srgbClr>
          </a:solidFill>
          <a:ln w="15875">
            <a:solidFill>
              <a:schemeClr val="accent1">
                <a:tint val="60000"/>
                <a:alpha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TextBox 26">
            <a:extLst>
              <a:ext uri="{FF2B5EF4-FFF2-40B4-BE49-F238E27FC236}">
                <a16:creationId xmlns:a16="http://schemas.microsoft.com/office/drawing/2014/main" id="{B0528093-19DD-4430-83FC-9B4ECC5494BC}"/>
              </a:ext>
            </a:extLst>
          </p:cNvPr>
          <p:cNvSpPr txBox="1"/>
          <p:nvPr/>
        </p:nvSpPr>
        <p:spPr>
          <a:xfrm>
            <a:off x="5193388" y="2777692"/>
            <a:ext cx="1707823" cy="461665"/>
          </a:xfrm>
          <a:prstGeom prst="rect">
            <a:avLst/>
          </a:prstGeom>
          <a:noFill/>
        </p:spPr>
        <p:txBody>
          <a:bodyPr wrap="square" rtlCol="0">
            <a:spAutoFit/>
          </a:bodyPr>
          <a:lstStyle/>
          <a:p>
            <a:r>
              <a:rPr lang="en-US" sz="2400" b="1" kern="1200" dirty="0">
                <a:solidFill>
                  <a:schemeClr val="tx1"/>
                </a:solidFill>
                <a:latin typeface="+mn-lt"/>
                <a:ea typeface="+mn-ea"/>
                <a:cs typeface="+mn-cs"/>
              </a:rPr>
              <a:t>S-122 MPA</a:t>
            </a:r>
            <a:endParaRPr lang="en-US" sz="1800" b="1" kern="1200" dirty="0">
              <a:solidFill>
                <a:schemeClr val="tx1"/>
              </a:solidFill>
              <a:latin typeface="+mn-lt"/>
              <a:ea typeface="+mn-ea"/>
              <a:cs typeface="+mn-cs"/>
            </a:endParaRPr>
          </a:p>
        </p:txBody>
      </p:sp>
      <p:sp>
        <p:nvSpPr>
          <p:cNvPr id="28" name="TextBox 27">
            <a:extLst>
              <a:ext uri="{FF2B5EF4-FFF2-40B4-BE49-F238E27FC236}">
                <a16:creationId xmlns:a16="http://schemas.microsoft.com/office/drawing/2014/main" id="{1D49D472-AEE1-48B5-9CC7-8FBD5D236359}"/>
              </a:ext>
            </a:extLst>
          </p:cNvPr>
          <p:cNvSpPr txBox="1"/>
          <p:nvPr/>
        </p:nvSpPr>
        <p:spPr>
          <a:xfrm>
            <a:off x="6336095" y="5149547"/>
            <a:ext cx="1749833" cy="461665"/>
          </a:xfrm>
          <a:prstGeom prst="rect">
            <a:avLst/>
          </a:prstGeom>
          <a:noFill/>
        </p:spPr>
        <p:txBody>
          <a:bodyPr wrap="square" rtlCol="0">
            <a:spAutoFit/>
          </a:bodyPr>
          <a:lstStyle/>
          <a:p>
            <a:r>
              <a:rPr lang="en-US" sz="2400" b="1" kern="1200" dirty="0">
                <a:solidFill>
                  <a:schemeClr val="tx1"/>
                </a:solidFill>
                <a:latin typeface="+mn-lt"/>
                <a:ea typeface="+mn-ea"/>
                <a:cs typeface="+mn-cs"/>
              </a:rPr>
              <a:t>S-127 MTM</a:t>
            </a:r>
          </a:p>
        </p:txBody>
      </p:sp>
      <p:sp>
        <p:nvSpPr>
          <p:cNvPr id="29" name="TextBox 28">
            <a:extLst>
              <a:ext uri="{FF2B5EF4-FFF2-40B4-BE49-F238E27FC236}">
                <a16:creationId xmlns:a16="http://schemas.microsoft.com/office/drawing/2014/main" id="{0AF5C275-1C25-4CF8-B10E-8520F0C72890}"/>
              </a:ext>
            </a:extLst>
          </p:cNvPr>
          <p:cNvSpPr txBox="1"/>
          <p:nvPr/>
        </p:nvSpPr>
        <p:spPr>
          <a:xfrm>
            <a:off x="2330971" y="5117555"/>
            <a:ext cx="1907062" cy="461665"/>
          </a:xfrm>
          <a:prstGeom prst="rect">
            <a:avLst/>
          </a:prstGeom>
          <a:noFill/>
        </p:spPr>
        <p:txBody>
          <a:bodyPr wrap="square" rtlCol="0">
            <a:spAutoFit/>
          </a:bodyPr>
          <a:lstStyle/>
          <a:p>
            <a:r>
              <a:rPr lang="en-US" sz="2400" b="1" kern="1200" dirty="0">
                <a:solidFill>
                  <a:schemeClr val="tx1"/>
                </a:solidFill>
                <a:latin typeface="+mn-lt"/>
                <a:ea typeface="+mn-ea"/>
                <a:cs typeface="+mn-cs"/>
              </a:rPr>
              <a:t>S-128 CTLG</a:t>
            </a:r>
          </a:p>
        </p:txBody>
      </p:sp>
      <p:sp>
        <p:nvSpPr>
          <p:cNvPr id="30" name="Oval 29">
            <a:extLst>
              <a:ext uri="{FF2B5EF4-FFF2-40B4-BE49-F238E27FC236}">
                <a16:creationId xmlns:a16="http://schemas.microsoft.com/office/drawing/2014/main" id="{2AFF94C9-3155-4515-B4F9-0BB14917CDE1}"/>
              </a:ext>
            </a:extLst>
          </p:cNvPr>
          <p:cNvSpPr/>
          <p:nvPr/>
        </p:nvSpPr>
        <p:spPr>
          <a:xfrm rot="19412569">
            <a:off x="8501316" y="1131955"/>
            <a:ext cx="2267554" cy="1507728"/>
          </a:xfrm>
          <a:prstGeom prst="ellipse">
            <a:avLst/>
          </a:prstGeom>
          <a:solidFill>
            <a:schemeClr val="accent6">
              <a:lumMod val="75000"/>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FF0BA6F-D19C-4238-BF8E-936B181BFF78}"/>
              </a:ext>
            </a:extLst>
          </p:cNvPr>
          <p:cNvSpPr txBox="1"/>
          <p:nvPr/>
        </p:nvSpPr>
        <p:spPr>
          <a:xfrm>
            <a:off x="9275149" y="1436716"/>
            <a:ext cx="1063218" cy="830997"/>
          </a:xfrm>
          <a:prstGeom prst="rect">
            <a:avLst/>
          </a:prstGeom>
          <a:noFill/>
        </p:spPr>
        <p:txBody>
          <a:bodyPr wrap="square" rtlCol="0">
            <a:spAutoFit/>
          </a:bodyPr>
          <a:lstStyle/>
          <a:p>
            <a:r>
              <a:rPr lang="en-US" sz="2400" b="1" kern="1200" dirty="0">
                <a:solidFill>
                  <a:schemeClr val="tx1"/>
                </a:solidFill>
                <a:latin typeface="+mn-lt"/>
                <a:ea typeface="+mn-ea"/>
                <a:cs typeface="+mn-cs"/>
              </a:rPr>
              <a:t>S-126 MPE</a:t>
            </a:r>
            <a:endParaRPr lang="en-US" sz="1800" b="1" kern="1200" dirty="0">
              <a:solidFill>
                <a:schemeClr val="tx1"/>
              </a:solidFill>
              <a:latin typeface="+mn-lt"/>
              <a:ea typeface="+mn-ea"/>
              <a:cs typeface="+mn-cs"/>
            </a:endParaRPr>
          </a:p>
        </p:txBody>
      </p:sp>
      <p:sp>
        <p:nvSpPr>
          <p:cNvPr id="32" name="TextBox 31">
            <a:extLst>
              <a:ext uri="{FF2B5EF4-FFF2-40B4-BE49-F238E27FC236}">
                <a16:creationId xmlns:a16="http://schemas.microsoft.com/office/drawing/2014/main" id="{D859A727-6176-4A4D-83A3-AE20573D9C3B}"/>
              </a:ext>
            </a:extLst>
          </p:cNvPr>
          <p:cNvSpPr txBox="1"/>
          <p:nvPr/>
        </p:nvSpPr>
        <p:spPr>
          <a:xfrm>
            <a:off x="8345834" y="3391284"/>
            <a:ext cx="1858631" cy="461665"/>
          </a:xfrm>
          <a:prstGeom prst="rect">
            <a:avLst/>
          </a:prstGeom>
          <a:noFill/>
        </p:spPr>
        <p:txBody>
          <a:bodyPr wrap="square" rtlCol="0">
            <a:spAutoFit/>
          </a:bodyPr>
          <a:lstStyle/>
          <a:p>
            <a:r>
              <a:rPr lang="en-US" sz="2400" b="1" kern="1200" dirty="0">
                <a:solidFill>
                  <a:schemeClr val="tx1"/>
                </a:solidFill>
                <a:latin typeface="+mn-lt"/>
                <a:ea typeface="+mn-ea"/>
                <a:cs typeface="+mn-cs"/>
              </a:rPr>
              <a:t>S-123 MRS</a:t>
            </a:r>
            <a:endParaRPr lang="en-US" sz="1800" b="1" kern="1200" dirty="0">
              <a:solidFill>
                <a:schemeClr val="tx1"/>
              </a:solidFill>
              <a:latin typeface="+mn-lt"/>
              <a:ea typeface="+mn-ea"/>
              <a:cs typeface="+mn-cs"/>
            </a:endParaRPr>
          </a:p>
        </p:txBody>
      </p:sp>
      <p:sp>
        <p:nvSpPr>
          <p:cNvPr id="33" name="Oval 32">
            <a:extLst>
              <a:ext uri="{FF2B5EF4-FFF2-40B4-BE49-F238E27FC236}">
                <a16:creationId xmlns:a16="http://schemas.microsoft.com/office/drawing/2014/main" id="{0D7B5D0B-79DA-4189-9B4B-194FDAD0783F}"/>
              </a:ext>
            </a:extLst>
          </p:cNvPr>
          <p:cNvSpPr/>
          <p:nvPr/>
        </p:nvSpPr>
        <p:spPr>
          <a:xfrm rot="20697774" flipH="1">
            <a:off x="6856192" y="4176198"/>
            <a:ext cx="495015" cy="460142"/>
          </a:xfrm>
          <a:prstGeom prst="ellipse">
            <a:avLst/>
          </a:prstGeom>
          <a:solidFill>
            <a:srgbClr val="FFFF00">
              <a:alpha val="40000"/>
            </a:srgbClr>
          </a:solidFill>
          <a:ln w="15875">
            <a:solidFill>
              <a:schemeClr val="accent1">
                <a:tint val="60000"/>
                <a:alpha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B6194000-7042-4C8D-84F5-C6B2584E88FB}"/>
              </a:ext>
            </a:extLst>
          </p:cNvPr>
          <p:cNvSpPr/>
          <p:nvPr/>
        </p:nvSpPr>
        <p:spPr>
          <a:xfrm rot="20697774" flipH="1">
            <a:off x="7395296" y="3670415"/>
            <a:ext cx="495015" cy="460142"/>
          </a:xfrm>
          <a:prstGeom prst="ellipse">
            <a:avLst/>
          </a:prstGeom>
          <a:solidFill>
            <a:schemeClr val="accent6">
              <a:lumMod val="50000"/>
              <a:alpha val="40000"/>
            </a:schemeClr>
          </a:solidFill>
          <a:ln w="15875">
            <a:solidFill>
              <a:schemeClr val="accent1">
                <a:tint val="60000"/>
                <a:alpha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3" name="Slide Number Placeholder 2"/>
          <p:cNvSpPr>
            <a:spLocks noGrp="1"/>
          </p:cNvSpPr>
          <p:nvPr>
            <p:ph type="sldNum" sz="quarter" idx="12"/>
          </p:nvPr>
        </p:nvSpPr>
        <p:spPr/>
        <p:txBody>
          <a:bodyPr/>
          <a:lstStyle/>
          <a:p>
            <a:fld id="{EC878826-814C-4FD2-96B3-D147818A5C89}" type="slidenum">
              <a:rPr lang="en-US" smtClean="0"/>
              <a:t>13</a:t>
            </a:fld>
            <a:endParaRPr lang="en-US" dirty="0"/>
          </a:p>
        </p:txBody>
      </p:sp>
    </p:spTree>
    <p:extLst>
      <p:ext uri="{BB962C8B-B14F-4D97-AF65-F5344CB8AC3E}">
        <p14:creationId xmlns:p14="http://schemas.microsoft.com/office/powerpoint/2010/main" val="60146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HSSC / S-100 Progress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02" y="544048"/>
            <a:ext cx="7421377" cy="5246684"/>
          </a:xfrm>
          <a:prstGeom prst="rect">
            <a:avLst/>
          </a:prstGeom>
        </p:spPr>
      </p:pic>
      <p:sp>
        <p:nvSpPr>
          <p:cNvPr id="2" name="Footer Placeholder 1"/>
          <p:cNvSpPr>
            <a:spLocks noGrp="1"/>
          </p:cNvSpPr>
          <p:nvPr>
            <p:ph type="ftr" sz="quarter" idx="11"/>
          </p:nvPr>
        </p:nvSpPr>
        <p:spPr/>
        <p:txBody>
          <a:bodyPr/>
          <a:lstStyle/>
          <a:p>
            <a:r>
              <a:rPr lang="en-US" dirty="0"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14</a:t>
            </a:fld>
            <a:endParaRPr lang="en-US" dirty="0"/>
          </a:p>
        </p:txBody>
      </p:sp>
      <p:sp>
        <p:nvSpPr>
          <p:cNvPr id="5" name="Rectangle 4"/>
          <p:cNvSpPr/>
          <p:nvPr/>
        </p:nvSpPr>
        <p:spPr>
          <a:xfrm>
            <a:off x="8572501" y="2082800"/>
            <a:ext cx="2819400" cy="3046988"/>
          </a:xfrm>
          <a:prstGeom prst="rect">
            <a:avLst/>
          </a:prstGeom>
        </p:spPr>
        <p:txBody>
          <a:bodyPr wrap="square">
            <a:spAutoFit/>
          </a:bodyPr>
          <a:lstStyle/>
          <a:p>
            <a:pPr marL="457200" lvl="2"/>
            <a:r>
              <a:rPr lang="en-GB" sz="2400" dirty="0"/>
              <a:t>We </a:t>
            </a:r>
            <a:r>
              <a:rPr lang="en-GB" sz="2400" dirty="0" smtClean="0"/>
              <a:t>need: </a:t>
            </a:r>
          </a:p>
          <a:p>
            <a:pPr lvl="2" indent="-457200">
              <a:buFontTx/>
              <a:buChar char="-"/>
            </a:pPr>
            <a:r>
              <a:rPr lang="en-GB" sz="2400" dirty="0" smtClean="0"/>
              <a:t>Commitment for regular Production of datasets;</a:t>
            </a:r>
          </a:p>
          <a:p>
            <a:pPr lvl="2" indent="-457200">
              <a:buFontTx/>
              <a:buChar char="-"/>
            </a:pPr>
            <a:endParaRPr lang="en-GB" sz="2400" dirty="0" smtClean="0"/>
          </a:p>
          <a:p>
            <a:pPr lvl="2" indent="-457200">
              <a:buFontTx/>
              <a:buChar char="-"/>
            </a:pPr>
            <a:r>
              <a:rPr lang="en-GB" sz="2400" dirty="0" smtClean="0"/>
              <a:t>Regional </a:t>
            </a:r>
            <a:r>
              <a:rPr lang="en-GB" sz="2400" dirty="0"/>
              <a:t>test beds!</a:t>
            </a:r>
          </a:p>
        </p:txBody>
      </p:sp>
    </p:spTree>
    <p:extLst>
      <p:ext uri="{BB962C8B-B14F-4D97-AF65-F5344CB8AC3E}">
        <p14:creationId xmlns:p14="http://schemas.microsoft.com/office/powerpoint/2010/main" val="212737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lnSpc>
                <a:spcPct val="70000"/>
              </a:lnSpc>
              <a:spcBef>
                <a:spcPct val="0"/>
              </a:spcBef>
            </a:pPr>
            <a:r>
              <a:rPr lang="en-US" sz="3600" b="1" dirty="0">
                <a:solidFill>
                  <a:schemeClr val="bg2">
                    <a:lumMod val="50000"/>
                  </a:schemeClr>
                </a:solidFill>
                <a:latin typeface="+mj-lt"/>
                <a:ea typeface="+mj-ea"/>
                <a:cs typeface="+mj-cs"/>
              </a:rPr>
              <a:t>HSSC / </a:t>
            </a:r>
            <a:r>
              <a:rPr lang="en-GB" sz="3600" b="1" dirty="0" smtClean="0">
                <a:solidFill>
                  <a:schemeClr val="bg2">
                    <a:lumMod val="50000"/>
                  </a:schemeClr>
                </a:solidFill>
                <a:latin typeface="+mj-lt"/>
                <a:ea typeface="+mj-ea"/>
                <a:cs typeface="+mj-cs"/>
              </a:rPr>
              <a:t>DQMWG update (1) – MASS needs quality of data </a:t>
            </a:r>
            <a:endParaRPr lang="en-GB" sz="3600" b="1" dirty="0">
              <a:solidFill>
                <a:schemeClr val="bg2">
                  <a:lumMod val="50000"/>
                </a:schemeClr>
              </a:solidFill>
              <a:latin typeface="+mj-lt"/>
              <a:ea typeface="+mj-ea"/>
              <a:cs typeface="+mj-cs"/>
            </a:endParaRPr>
          </a:p>
        </p:txBody>
      </p:sp>
      <p:sp>
        <p:nvSpPr>
          <p:cNvPr id="2" name="TextBox 1"/>
          <p:cNvSpPr txBox="1"/>
          <p:nvPr/>
        </p:nvSpPr>
        <p:spPr>
          <a:xfrm>
            <a:off x="1222390" y="2463257"/>
            <a:ext cx="10457829"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armonization </a:t>
            </a:r>
            <a:r>
              <a:rPr lang="en-GB" sz="2400" dirty="0">
                <a:latin typeface="Arial" panose="020B0604020202020204" pitchFamily="34" charset="0"/>
                <a:cs typeface="Arial" panose="020B0604020202020204" pitchFamily="34" charset="0"/>
              </a:rPr>
              <a:t>of data quality </a:t>
            </a:r>
            <a:r>
              <a:rPr lang="en-GB" sz="2400" dirty="0" smtClean="0">
                <a:latin typeface="Arial" panose="020B0604020202020204" pitchFamily="34" charset="0"/>
                <a:cs typeface="Arial" panose="020B0604020202020204" pitchFamily="34" charset="0"/>
              </a:rPr>
              <a:t>indicators for bathy data, </a:t>
            </a:r>
            <a:r>
              <a:rPr lang="en-GB" sz="2400" dirty="0">
                <a:latin typeface="Arial" panose="020B0604020202020204" pitchFamily="34" charset="0"/>
                <a:cs typeface="Arial" panose="020B0604020202020204" pitchFamily="34" charset="0"/>
              </a:rPr>
              <a:t>describing </a:t>
            </a:r>
            <a:r>
              <a:rPr lang="en-GB" sz="2400" dirty="0" smtClean="0">
                <a:latin typeface="Arial" panose="020B0604020202020204" pitchFamily="34" charset="0"/>
                <a:cs typeface="Arial" panose="020B0604020202020204" pitchFamily="34" charset="0"/>
              </a:rPr>
              <a:t>to allocate </a:t>
            </a:r>
            <a:r>
              <a:rPr lang="en-GB" sz="2400" dirty="0">
                <a:latin typeface="Arial" panose="020B0604020202020204" pitchFamily="34" charset="0"/>
                <a:cs typeface="Arial" panose="020B0604020202020204" pitchFamily="34" charset="0"/>
              </a:rPr>
              <a:t>S-44 values for different types of survey techniques </a:t>
            </a:r>
            <a:r>
              <a:rPr lang="en-GB" sz="2400" dirty="0" smtClean="0">
                <a:latin typeface="Arial" panose="020B0604020202020204" pitchFamily="34" charset="0"/>
                <a:cs typeface="Arial" panose="020B0604020202020204" pitchFamily="34" charset="0"/>
              </a:rPr>
              <a:t>and </a:t>
            </a:r>
            <a:r>
              <a:rPr lang="en-GB" sz="2400" dirty="0">
                <a:latin typeface="Arial" panose="020B0604020202020204" pitchFamily="34" charset="0"/>
                <a:cs typeface="Arial" panose="020B0604020202020204" pitchFamily="34" charset="0"/>
              </a:rPr>
              <a:t>move to CATZOC </a:t>
            </a:r>
            <a:r>
              <a:rPr lang="en-GB" sz="2400" dirty="0" smtClean="0">
                <a:latin typeface="Arial" panose="020B0604020202020204" pitchFamily="34" charset="0"/>
                <a:cs typeface="Arial" panose="020B0604020202020204" pitchFamily="34" charset="0"/>
              </a:rPr>
              <a:t>values. </a:t>
            </a:r>
          </a:p>
        </p:txBody>
      </p:sp>
      <p:sp>
        <p:nvSpPr>
          <p:cNvPr id="3" name="Rectangle 2"/>
          <p:cNvSpPr/>
          <p:nvPr/>
        </p:nvSpPr>
        <p:spPr>
          <a:xfrm>
            <a:off x="1222390" y="4151486"/>
            <a:ext cx="10283810" cy="1200329"/>
          </a:xfrm>
          <a:prstGeom prst="rect">
            <a:avLst/>
          </a:prstGeom>
        </p:spPr>
        <p:txBody>
          <a:bodyPr wrap="square">
            <a:spAutoFit/>
          </a:bodyPr>
          <a:lstStyle/>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Outcome: Guidance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on quality aspects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to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allocate meaningful quality values of bathymetric data in future S-101 ENC</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Description of a </a:t>
            </a:r>
            <a:r>
              <a:rPr lang="en-GB" sz="2400" dirty="0">
                <a:latin typeface="Arial" panose="020B0604020202020204" pitchFamily="34" charset="0"/>
                <a:cs typeface="Arial" panose="020B0604020202020204" pitchFamily="34" charset="0"/>
              </a:rPr>
              <a:t>the convertor of S-57 (CATZOC) to S-101 (</a:t>
            </a:r>
            <a:r>
              <a:rPr lang="en-GB" sz="2400" dirty="0" err="1">
                <a:latin typeface="Arial" panose="020B0604020202020204" pitchFamily="34" charset="0"/>
                <a:cs typeface="Arial" panose="020B0604020202020204" pitchFamily="34" charset="0"/>
              </a:rPr>
              <a:t>QoBD</a:t>
            </a:r>
            <a:r>
              <a:rPr lang="en-GB"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15</a:t>
            </a:fld>
            <a:endParaRPr lang="en-US" dirty="0"/>
          </a:p>
        </p:txBody>
      </p:sp>
      <p:sp>
        <p:nvSpPr>
          <p:cNvPr id="8" name="TextBox 7"/>
          <p:cNvSpPr txBox="1"/>
          <p:nvPr/>
        </p:nvSpPr>
        <p:spPr>
          <a:xfrm>
            <a:off x="1222390" y="1504043"/>
            <a:ext cx="9747220"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IMO MASS - Maritime Autonomous Surface Ships – is on the horizon! </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3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lnSpc>
                <a:spcPct val="70000"/>
              </a:lnSpc>
              <a:spcBef>
                <a:spcPct val="0"/>
              </a:spcBef>
            </a:pPr>
            <a:r>
              <a:rPr lang="en-US" sz="3200" b="1" dirty="0">
                <a:solidFill>
                  <a:schemeClr val="bg2">
                    <a:lumMod val="50000"/>
                  </a:schemeClr>
                </a:solidFill>
                <a:latin typeface="+mj-lt"/>
                <a:ea typeface="+mj-ea"/>
                <a:cs typeface="+mj-cs"/>
              </a:rPr>
              <a:t>HSSC / </a:t>
            </a:r>
            <a:r>
              <a:rPr lang="en-GB" sz="3200" b="1" dirty="0" smtClean="0">
                <a:solidFill>
                  <a:schemeClr val="bg2">
                    <a:lumMod val="50000"/>
                  </a:schemeClr>
                </a:solidFill>
                <a:latin typeface="+mj-lt"/>
                <a:ea typeface="+mj-ea"/>
                <a:cs typeface="+mj-cs"/>
              </a:rPr>
              <a:t>DQMWG update (2) – quality of data makes ECDIS better </a:t>
            </a:r>
            <a:endParaRPr lang="en-GB" sz="3200" b="1" dirty="0">
              <a:solidFill>
                <a:schemeClr val="bg2">
                  <a:lumMod val="50000"/>
                </a:schemeClr>
              </a:solidFill>
              <a:latin typeface="+mj-lt"/>
              <a:ea typeface="+mj-ea"/>
              <a:cs typeface="+mj-cs"/>
            </a:endParaRPr>
          </a:p>
        </p:txBody>
      </p:sp>
      <p:sp>
        <p:nvSpPr>
          <p:cNvPr id="7" name="Rectangle 6"/>
          <p:cNvSpPr/>
          <p:nvPr/>
        </p:nvSpPr>
        <p:spPr>
          <a:xfrm>
            <a:off x="915954" y="1296917"/>
            <a:ext cx="9907555" cy="1200329"/>
          </a:xfrm>
          <a:prstGeom prst="rect">
            <a:avLst/>
          </a:prstGeom>
        </p:spPr>
        <p:txBody>
          <a:bodyPr wrap="square">
            <a:spAutoFit/>
          </a:bodyPr>
          <a:lstStyle/>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Data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Quality Checklist for Product Specifications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to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become the Part C of the IHO Publication S-97 – </a:t>
            </a:r>
            <a:r>
              <a:rPr lang="en-GB" sz="2400" i="1" dirty="0">
                <a:solidFill>
                  <a:srgbClr val="000000"/>
                </a:solidFill>
                <a:latin typeface="Arial" panose="020B0604020202020204" pitchFamily="34" charset="0"/>
                <a:ea typeface="Calibri" panose="020F0502020204030204" pitchFamily="34" charset="0"/>
                <a:cs typeface="Arial" panose="020B0604020202020204" pitchFamily="34" charset="0"/>
              </a:rPr>
              <a:t>IHO Guidelines for Creating S-100 Product </a:t>
            </a:r>
            <a:r>
              <a:rPr lang="en-GB"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Specifications.</a:t>
            </a:r>
            <a:endParaRPr lang="fr-FR" sz="2400" dirty="0">
              <a:latin typeface="Arial" panose="020B0604020202020204" pitchFamily="34" charset="0"/>
              <a:cs typeface="Arial" panose="020B0604020202020204" pitchFamily="34" charset="0"/>
            </a:endParaRPr>
          </a:p>
        </p:txBody>
      </p:sp>
      <p:sp>
        <p:nvSpPr>
          <p:cNvPr id="8" name="Rectangle 7"/>
          <p:cNvSpPr/>
          <p:nvPr/>
        </p:nvSpPr>
        <p:spPr>
          <a:xfrm>
            <a:off x="915954" y="2734970"/>
            <a:ext cx="10901799" cy="3046988"/>
          </a:xfrm>
          <a:prstGeom prst="rect">
            <a:avLst/>
          </a:prstGeom>
        </p:spPr>
        <p:txBody>
          <a:bodyPr wrap="square">
            <a:spAutoFit/>
          </a:bodyPr>
          <a:lstStyle/>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During an interactive workshop, the meeting considered methodologies for the display of quality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information (ongoing since years). </a:t>
            </a:r>
          </a:p>
          <a:p>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While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noting the obstacles to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of an </a:t>
            </a:r>
            <a:r>
              <a:rPr lang="en-GB" sz="2400" u="sng" dirty="0">
                <a:solidFill>
                  <a:srgbClr val="000000"/>
                </a:solidFill>
                <a:latin typeface="Arial" panose="020B0604020202020204" pitchFamily="34" charset="0"/>
                <a:ea typeface="Calibri" panose="020F0502020204030204" pitchFamily="34" charset="0"/>
                <a:cs typeface="Arial" panose="020B0604020202020204" pitchFamily="34" charset="0"/>
              </a:rPr>
              <a:t>evolution of </a:t>
            </a:r>
            <a:r>
              <a:rPr lang="en-GB" sz="2400" u="sng" dirty="0" smtClean="0">
                <a:solidFill>
                  <a:srgbClr val="000000"/>
                </a:solidFill>
                <a:latin typeface="Arial" panose="020B0604020202020204" pitchFamily="34" charset="0"/>
                <a:ea typeface="Calibri" panose="020F0502020204030204" pitchFamily="34" charset="0"/>
                <a:cs typeface="Arial" panose="020B0604020202020204" pitchFamily="34" charset="0"/>
              </a:rPr>
              <a:t>IMO’s </a:t>
            </a:r>
            <a:r>
              <a:rPr lang="en-GB" sz="2400" u="sng" dirty="0">
                <a:solidFill>
                  <a:srgbClr val="000000"/>
                </a:solidFill>
                <a:latin typeface="Arial" panose="020B0604020202020204" pitchFamily="34" charset="0"/>
                <a:ea typeface="Calibri" panose="020F0502020204030204" pitchFamily="34" charset="0"/>
                <a:cs typeface="Arial" panose="020B0604020202020204" pitchFamily="34" charset="0"/>
              </a:rPr>
              <a:t>ECDIS standards</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 in the short term, several findings were identified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will help to define a new portrayal concept. When finalized, it will be submitted to the other HSSC Working Groups for testing, and possible implementation in the design of </a:t>
            </a:r>
            <a:r>
              <a:rPr lang="en-GB" sz="2400" u="sng" dirty="0">
                <a:solidFill>
                  <a:srgbClr val="000000"/>
                </a:solidFill>
                <a:latin typeface="Arial" panose="020B0604020202020204" pitchFamily="34" charset="0"/>
                <a:ea typeface="Calibri" panose="020F0502020204030204" pitchFamily="34" charset="0"/>
                <a:cs typeface="Arial" panose="020B0604020202020204" pitchFamily="34" charset="0"/>
              </a:rPr>
              <a:t>future S-101 ECDIS</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16</a:t>
            </a:fld>
            <a:endParaRPr lang="en-US" dirty="0"/>
          </a:p>
        </p:txBody>
      </p:sp>
    </p:spTree>
    <p:extLst>
      <p:ext uri="{BB962C8B-B14F-4D97-AF65-F5344CB8AC3E}">
        <p14:creationId xmlns:p14="http://schemas.microsoft.com/office/powerpoint/2010/main" val="18075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3. Inter Regional Coordination and Support</a:t>
            </a:r>
            <a:endParaRPr lang="en-US" b="1" dirty="0"/>
          </a:p>
        </p:txBody>
      </p:sp>
      <p:sp>
        <p:nvSpPr>
          <p:cNvPr id="2" name="TextBox 1"/>
          <p:cNvSpPr txBox="1"/>
          <p:nvPr/>
        </p:nvSpPr>
        <p:spPr>
          <a:xfrm>
            <a:off x="990600" y="1291421"/>
            <a:ext cx="9771836" cy="4801314"/>
          </a:xfrm>
          <a:prstGeom prst="rect">
            <a:avLst/>
          </a:prstGeom>
          <a:noFill/>
        </p:spPr>
        <p:txBody>
          <a:bodyPr wrap="square" rtlCol="0">
            <a:spAutoFit/>
          </a:bodyPr>
          <a:lstStyle/>
          <a:p>
            <a:pPr marL="800100" lvl="2" indent="-342900">
              <a:lnSpc>
                <a:spcPct val="150000"/>
              </a:lnSpc>
              <a:buFontTx/>
              <a:buChar char="-"/>
            </a:pPr>
            <a:endParaRPr lang="en-GB" sz="2800" dirty="0" smtClean="0"/>
          </a:p>
          <a:p>
            <a:pPr marL="800100" lvl="2" indent="-342900">
              <a:lnSpc>
                <a:spcPct val="150000"/>
              </a:lnSpc>
              <a:buFontTx/>
              <a:buChar char="-"/>
            </a:pPr>
            <a:r>
              <a:rPr lang="en-GB" sz="3200" dirty="0" smtClean="0"/>
              <a:t>ENC coverage and  overlap update</a:t>
            </a:r>
          </a:p>
          <a:p>
            <a:pPr marL="800100" lvl="2" indent="-342900">
              <a:lnSpc>
                <a:spcPct val="150000"/>
              </a:lnSpc>
              <a:buFontTx/>
              <a:buChar char="-"/>
            </a:pPr>
            <a:r>
              <a:rPr lang="en-GB" sz="3200" dirty="0" smtClean="0"/>
              <a:t>GEBCO project update</a:t>
            </a:r>
          </a:p>
          <a:p>
            <a:pPr marL="800100" lvl="2" indent="-342900">
              <a:lnSpc>
                <a:spcPct val="150000"/>
              </a:lnSpc>
              <a:buFontTx/>
              <a:buChar char="-"/>
            </a:pPr>
            <a:r>
              <a:rPr lang="en-GB" sz="3200" dirty="0" smtClean="0"/>
              <a:t>Crowd Sourced Bathymetry update</a:t>
            </a:r>
          </a:p>
          <a:p>
            <a:pPr marL="800100" lvl="2" indent="-342900">
              <a:lnSpc>
                <a:spcPct val="150000"/>
              </a:lnSpc>
              <a:buFontTx/>
              <a:buChar char="-"/>
            </a:pPr>
            <a:r>
              <a:rPr lang="en-GB" sz="3200" dirty="0" smtClean="0"/>
              <a:t>Iridium as new Marine </a:t>
            </a:r>
            <a:r>
              <a:rPr lang="en-GB" sz="3200" dirty="0"/>
              <a:t>Safety </a:t>
            </a:r>
            <a:r>
              <a:rPr lang="en-GB" sz="3200" dirty="0" smtClean="0"/>
              <a:t>Information provider</a:t>
            </a:r>
          </a:p>
          <a:p>
            <a:pPr marL="342900" indent="-342900">
              <a:lnSpc>
                <a:spcPct val="150000"/>
              </a:lnSpc>
              <a:buFontTx/>
              <a:buChar char="-"/>
            </a:pPr>
            <a:endParaRPr lang="en-GB" sz="2400" dirty="0" smtClean="0"/>
          </a:p>
          <a:p>
            <a:pPr marL="342900" indent="-342900">
              <a:lnSpc>
                <a:spcPct val="150000"/>
              </a:lnSpc>
              <a:buFontTx/>
              <a:buChar char="-"/>
            </a:pP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17</a:t>
            </a:fld>
            <a:endParaRPr lang="en-US" dirty="0"/>
          </a:p>
        </p:txBody>
      </p:sp>
    </p:spTree>
    <p:extLst>
      <p:ext uri="{BB962C8B-B14F-4D97-AF65-F5344CB8AC3E}">
        <p14:creationId xmlns:p14="http://schemas.microsoft.com/office/powerpoint/2010/main" val="17009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IRCC / ENC coverage and overlap update (1)</a:t>
            </a:r>
            <a:endParaRPr lang="en-US" b="1" dirty="0"/>
          </a:p>
        </p:txBody>
      </p:sp>
      <p:sp>
        <p:nvSpPr>
          <p:cNvPr id="2" name="TextBox 1"/>
          <p:cNvSpPr txBox="1"/>
          <p:nvPr/>
        </p:nvSpPr>
        <p:spPr>
          <a:xfrm>
            <a:off x="1235396" y="4605638"/>
            <a:ext cx="3704040" cy="1200329"/>
          </a:xfrm>
          <a:prstGeom prst="rect">
            <a:avLst/>
          </a:prstGeom>
          <a:noFill/>
        </p:spPr>
        <p:txBody>
          <a:bodyPr wrap="square" rtlCol="0">
            <a:spAutoFit/>
          </a:bodyPr>
          <a:lstStyle/>
          <a:p>
            <a:r>
              <a:rPr lang="en-US" sz="2400" dirty="0" smtClean="0"/>
              <a:t>IC-ENC’s </a:t>
            </a:r>
            <a:r>
              <a:rPr lang="en-US" sz="2400" dirty="0"/>
              <a:t>Overlapping Data Reporting and Analysis </a:t>
            </a:r>
            <a:r>
              <a:rPr lang="en-US" sz="2400" i="1" dirty="0" smtClean="0"/>
              <a:t>(WENDWG9 WP)</a:t>
            </a:r>
          </a:p>
        </p:txBody>
      </p:sp>
      <p:pic>
        <p:nvPicPr>
          <p:cNvPr id="8" name="Picture 7"/>
          <p:cNvPicPr>
            <a:picLocks noChangeAspect="1"/>
          </p:cNvPicPr>
          <p:nvPr/>
        </p:nvPicPr>
        <p:blipFill>
          <a:blip r:embed="rId2"/>
          <a:stretch>
            <a:fillRect/>
          </a:stretch>
        </p:blipFill>
        <p:spPr>
          <a:xfrm>
            <a:off x="4939436" y="3598640"/>
            <a:ext cx="7096125" cy="2276475"/>
          </a:xfrm>
          <a:prstGeom prst="rect">
            <a:avLst/>
          </a:prstGeom>
        </p:spPr>
      </p:pic>
      <p:pic>
        <p:nvPicPr>
          <p:cNvPr id="3" name="Picture 2"/>
          <p:cNvPicPr>
            <a:picLocks noChangeAspect="1"/>
          </p:cNvPicPr>
          <p:nvPr/>
        </p:nvPicPr>
        <p:blipFill>
          <a:blip r:embed="rId3"/>
          <a:stretch>
            <a:fillRect/>
          </a:stretch>
        </p:blipFill>
        <p:spPr>
          <a:xfrm>
            <a:off x="450302" y="1098860"/>
            <a:ext cx="9126301" cy="2655690"/>
          </a:xfrm>
          <a:prstGeom prst="rect">
            <a:avLst/>
          </a:prstGeom>
        </p:spPr>
      </p:pic>
      <p:sp>
        <p:nvSpPr>
          <p:cNvPr id="7" name="Footer Placeholder 6"/>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18</a:t>
            </a:fld>
            <a:endParaRPr lang="en-US" dirty="0"/>
          </a:p>
        </p:txBody>
      </p:sp>
    </p:spTree>
    <p:extLst>
      <p:ext uri="{BB962C8B-B14F-4D97-AF65-F5344CB8AC3E}">
        <p14:creationId xmlns:p14="http://schemas.microsoft.com/office/powerpoint/2010/main" val="21109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IRCC / ENC overlap update for IC-ENC members (2)</a:t>
            </a:r>
            <a:endParaRPr lang="en-US" b="1" dirty="0"/>
          </a:p>
        </p:txBody>
      </p:sp>
      <p:sp>
        <p:nvSpPr>
          <p:cNvPr id="2" name="TextBox 1"/>
          <p:cNvSpPr txBox="1"/>
          <p:nvPr/>
        </p:nvSpPr>
        <p:spPr>
          <a:xfrm>
            <a:off x="7259429" y="4222374"/>
            <a:ext cx="3704040" cy="1200329"/>
          </a:xfrm>
          <a:prstGeom prst="rect">
            <a:avLst/>
          </a:prstGeom>
          <a:noFill/>
        </p:spPr>
        <p:txBody>
          <a:bodyPr wrap="square" rtlCol="0">
            <a:spAutoFit/>
          </a:bodyPr>
          <a:lstStyle/>
          <a:p>
            <a:r>
              <a:rPr lang="en-US" sz="2400" i="1" dirty="0" smtClean="0"/>
              <a:t>A detailed overlap report was delivered to USCHC by </a:t>
            </a:r>
          </a:p>
          <a:p>
            <a:r>
              <a:rPr lang="en-US" sz="2400" i="1" dirty="0" smtClean="0"/>
              <a:t>IC-ENC in September 2018</a:t>
            </a:r>
            <a:endParaRPr lang="en-US" sz="2400" dirty="0"/>
          </a:p>
        </p:txBody>
      </p:sp>
      <p:pic>
        <p:nvPicPr>
          <p:cNvPr id="3" name="Picture 2"/>
          <p:cNvPicPr>
            <a:picLocks noChangeAspect="1"/>
          </p:cNvPicPr>
          <p:nvPr/>
        </p:nvPicPr>
        <p:blipFill>
          <a:blip r:embed="rId2"/>
          <a:stretch>
            <a:fillRect/>
          </a:stretch>
        </p:blipFill>
        <p:spPr>
          <a:xfrm>
            <a:off x="828966" y="1112559"/>
            <a:ext cx="5934075" cy="4838700"/>
          </a:xfrm>
          <a:prstGeom prst="rect">
            <a:avLst/>
          </a:prstGeom>
        </p:spPr>
      </p:pic>
      <p:sp>
        <p:nvSpPr>
          <p:cNvPr id="7" name="Footer Placeholder 6"/>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19</a:t>
            </a:fld>
            <a:endParaRPr lang="en-US" dirty="0"/>
          </a:p>
        </p:txBody>
      </p:sp>
    </p:spTree>
    <p:extLst>
      <p:ext uri="{BB962C8B-B14F-4D97-AF65-F5344CB8AC3E}">
        <p14:creationId xmlns:p14="http://schemas.microsoft.com/office/powerpoint/2010/main" val="152719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44596" y="329343"/>
            <a:ext cx="10515600" cy="54051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a:t>O</a:t>
            </a:r>
            <a:r>
              <a:rPr lang="en-US" b="1" dirty="0" smtClean="0"/>
              <a:t>ral report of the IHO Secretariat along the IHO Work Programme</a:t>
            </a:r>
            <a:endParaRPr lang="en-US" b="1" dirty="0"/>
          </a:p>
        </p:txBody>
      </p:sp>
      <p:sp>
        <p:nvSpPr>
          <p:cNvPr id="2" name="TextBox 1"/>
          <p:cNvSpPr txBox="1"/>
          <p:nvPr/>
        </p:nvSpPr>
        <p:spPr>
          <a:xfrm>
            <a:off x="1788360" y="1521536"/>
            <a:ext cx="9771836" cy="4154984"/>
          </a:xfrm>
          <a:prstGeom prst="rect">
            <a:avLst/>
          </a:prstGeom>
          <a:noFill/>
        </p:spPr>
        <p:txBody>
          <a:bodyPr wrap="square" rtlCol="0">
            <a:spAutoFit/>
          </a:bodyPr>
          <a:lstStyle/>
          <a:p>
            <a:pPr marL="457200" indent="-457200">
              <a:lnSpc>
                <a:spcPct val="150000"/>
              </a:lnSpc>
              <a:buAutoNum type="arabicPeriod"/>
            </a:pPr>
            <a:r>
              <a:rPr lang="en-GB" sz="3200" dirty="0" smtClean="0"/>
              <a:t>Corporate Affairs</a:t>
            </a:r>
          </a:p>
          <a:p>
            <a:pPr marL="457200" indent="-457200">
              <a:lnSpc>
                <a:spcPct val="150000"/>
              </a:lnSpc>
              <a:buAutoNum type="arabicPeriod"/>
            </a:pPr>
            <a:r>
              <a:rPr lang="en-GB" sz="3200" dirty="0" smtClean="0"/>
              <a:t>Hydrographic Standards and Services</a:t>
            </a:r>
          </a:p>
          <a:p>
            <a:pPr marL="457200" indent="-457200">
              <a:lnSpc>
                <a:spcPct val="150000"/>
              </a:lnSpc>
              <a:buAutoNum type="arabicPeriod"/>
            </a:pPr>
            <a:r>
              <a:rPr lang="en-GB" sz="3200" dirty="0" smtClean="0"/>
              <a:t>Inter Regional Cooperation and Support</a:t>
            </a:r>
          </a:p>
          <a:p>
            <a:pPr marL="457200" indent="-457200">
              <a:lnSpc>
                <a:spcPct val="150000"/>
              </a:lnSpc>
              <a:buAutoNum type="arabicPeriod"/>
            </a:pPr>
            <a:r>
              <a:rPr lang="en-GB" sz="3200" dirty="0" smtClean="0"/>
              <a:t>IHO Secretariats operations</a:t>
            </a:r>
            <a:endParaRPr lang="en-GB" sz="2400" dirty="0" smtClean="0"/>
          </a:p>
          <a:p>
            <a:pPr marL="342900" indent="-342900">
              <a:lnSpc>
                <a:spcPct val="150000"/>
              </a:lnSpc>
              <a:buFontTx/>
              <a:buChar char="-"/>
            </a:pPr>
            <a:endParaRPr lang="en-GB" sz="2400" dirty="0" smtClean="0"/>
          </a:p>
          <a:p>
            <a:pPr marL="342900" indent="-342900">
              <a:lnSpc>
                <a:spcPct val="150000"/>
              </a:lnSpc>
              <a:buFontTx/>
              <a:buChar char="-"/>
            </a:pP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a:t>
            </a:fld>
            <a:endParaRPr lang="en-US" dirty="0"/>
          </a:p>
        </p:txBody>
      </p:sp>
    </p:spTree>
    <p:extLst>
      <p:ext uri="{BB962C8B-B14F-4D97-AF65-F5344CB8AC3E}">
        <p14:creationId xmlns:p14="http://schemas.microsoft.com/office/powerpoint/2010/main" val="2981569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IRCC / GEBCO Project update </a:t>
            </a:r>
            <a:endParaRPr lang="en-US" b="1" dirty="0"/>
          </a:p>
        </p:txBody>
      </p:sp>
      <p:sp>
        <p:nvSpPr>
          <p:cNvPr id="2" name="TextBox 1"/>
          <p:cNvSpPr txBox="1"/>
          <p:nvPr/>
        </p:nvSpPr>
        <p:spPr>
          <a:xfrm>
            <a:off x="566706" y="1062052"/>
            <a:ext cx="10939494" cy="5078313"/>
          </a:xfrm>
          <a:prstGeom prst="rect">
            <a:avLst/>
          </a:prstGeom>
          <a:noFill/>
        </p:spPr>
        <p:txBody>
          <a:bodyPr wrap="square" rtlCol="0">
            <a:spAutoFit/>
          </a:bodyPr>
          <a:lstStyle/>
          <a:p>
            <a:pPr marL="800100" lvl="2" indent="-342900">
              <a:lnSpc>
                <a:spcPct val="150000"/>
              </a:lnSpc>
              <a:buFontTx/>
              <a:buChar char="-"/>
            </a:pPr>
            <a:r>
              <a:rPr lang="en-GB" sz="2800" dirty="0" smtClean="0"/>
              <a:t>IHO Data </a:t>
            </a:r>
            <a:r>
              <a:rPr lang="en-GB" sz="2800" dirty="0" err="1" smtClean="0"/>
              <a:t>Center</a:t>
            </a:r>
            <a:r>
              <a:rPr lang="en-GB" sz="2800" dirty="0" smtClean="0"/>
              <a:t> for Digital Bathymetry (DCDB) released new data viewer.</a:t>
            </a:r>
          </a:p>
          <a:p>
            <a:pPr marL="800100" lvl="2" indent="-342900">
              <a:lnSpc>
                <a:spcPct val="150000"/>
              </a:lnSpc>
              <a:buFontTx/>
              <a:buChar char="-"/>
            </a:pPr>
            <a:r>
              <a:rPr lang="en-GB" sz="2800" dirty="0" smtClean="0"/>
              <a:t>DCDB releases new global grid of 15 Arc resolution – four times higher resolution as before!</a:t>
            </a:r>
          </a:p>
          <a:p>
            <a:pPr marL="800100" lvl="2" indent="-342900">
              <a:lnSpc>
                <a:spcPct val="150000"/>
              </a:lnSpc>
              <a:buFontTx/>
              <a:buChar char="-"/>
            </a:pPr>
            <a:r>
              <a:rPr lang="en-GB" sz="2800" dirty="0" smtClean="0"/>
              <a:t>DCDB negotiates with numerous new CSB providers to interface to their data collections.</a:t>
            </a:r>
            <a:endParaRPr lang="en-GB" sz="2400" dirty="0" smtClean="0"/>
          </a:p>
          <a:p>
            <a:pPr marL="342900" indent="-342900">
              <a:lnSpc>
                <a:spcPct val="150000"/>
              </a:lnSpc>
              <a:buFontTx/>
              <a:buChar char="-"/>
            </a:pPr>
            <a:endParaRPr lang="en-GB" sz="2400" dirty="0" smtClean="0"/>
          </a:p>
          <a:p>
            <a:pPr marL="342900" indent="-342900">
              <a:lnSpc>
                <a:spcPct val="150000"/>
              </a:lnSpc>
              <a:buFontTx/>
              <a:buChar char="-"/>
            </a:pP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20</a:t>
            </a:fld>
            <a:endParaRPr lang="en-US" dirty="0"/>
          </a:p>
        </p:txBody>
      </p:sp>
    </p:spTree>
    <p:extLst>
      <p:ext uri="{BB962C8B-B14F-4D97-AF65-F5344CB8AC3E}">
        <p14:creationId xmlns:p14="http://schemas.microsoft.com/office/powerpoint/2010/main" val="1447989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IRCC / Crowd Source Bathymetry</a:t>
            </a:r>
            <a:endParaRPr lang="en-US" b="1" dirty="0"/>
          </a:p>
        </p:txBody>
      </p:sp>
      <p:sp>
        <p:nvSpPr>
          <p:cNvPr id="2" name="TextBox 1"/>
          <p:cNvSpPr txBox="1"/>
          <p:nvPr/>
        </p:nvSpPr>
        <p:spPr>
          <a:xfrm>
            <a:off x="311552" y="1045057"/>
            <a:ext cx="11418425" cy="1815882"/>
          </a:xfrm>
          <a:prstGeom prst="rect">
            <a:avLst/>
          </a:prstGeom>
          <a:noFill/>
        </p:spPr>
        <p:txBody>
          <a:bodyPr wrap="square" rtlCol="0">
            <a:spAutoFit/>
          </a:bodyPr>
          <a:lstStyle/>
          <a:p>
            <a:pPr marL="800100" lvl="2" indent="-342900">
              <a:buFontTx/>
              <a:buChar char="-"/>
            </a:pPr>
            <a:r>
              <a:rPr lang="en-GB" sz="2800" dirty="0" smtClean="0"/>
              <a:t>B-12 Guidance on Crowd source bathymetry is out for voting (IHO CL11 refers).</a:t>
            </a:r>
          </a:p>
          <a:p>
            <a:pPr marL="800100" lvl="2" indent="-342900">
              <a:buFontTx/>
              <a:buChar char="-"/>
            </a:pPr>
            <a:r>
              <a:rPr lang="en-GB" sz="2800" dirty="0" smtClean="0"/>
              <a:t>IHO CL11 comes with a separate template to seek for national acceptance of CSB in national waters of jurisdiction.  </a:t>
            </a:r>
            <a:endParaRPr lang="en-GB" sz="2400" dirty="0" smtClean="0"/>
          </a:p>
        </p:txBody>
      </p:sp>
      <p:sp>
        <p:nvSpPr>
          <p:cNvPr id="8" name="TextBox 7"/>
          <p:cNvSpPr txBox="1"/>
          <p:nvPr/>
        </p:nvSpPr>
        <p:spPr>
          <a:xfrm>
            <a:off x="223777" y="3096522"/>
            <a:ext cx="4921169" cy="1815882"/>
          </a:xfrm>
          <a:prstGeom prst="rect">
            <a:avLst/>
          </a:prstGeom>
          <a:noFill/>
        </p:spPr>
        <p:txBody>
          <a:bodyPr wrap="square" rtlCol="0">
            <a:spAutoFit/>
          </a:bodyPr>
          <a:lstStyle/>
          <a:p>
            <a:pPr marL="800100" lvl="2" indent="-342900">
              <a:buFontTx/>
              <a:buChar char="-"/>
            </a:pPr>
            <a:r>
              <a:rPr lang="en-GB" sz="2800" dirty="0" smtClean="0"/>
              <a:t>Target date for approval of B-12 Guidance on Crowd source bathymetry Edition 2.0.0 is 5</a:t>
            </a:r>
            <a:r>
              <a:rPr lang="en-GB" sz="2800" baseline="30000" dirty="0" smtClean="0"/>
              <a:t>th</a:t>
            </a:r>
            <a:r>
              <a:rPr lang="en-GB" sz="2800" dirty="0" smtClean="0"/>
              <a:t> April 2019.</a:t>
            </a:r>
            <a:endParaRPr lang="en-GB" sz="2400" dirty="0" smtClean="0"/>
          </a:p>
        </p:txBody>
      </p:sp>
      <p:sp>
        <p:nvSpPr>
          <p:cNvPr id="9" name="TextBox 8"/>
          <p:cNvSpPr txBox="1"/>
          <p:nvPr/>
        </p:nvSpPr>
        <p:spPr>
          <a:xfrm>
            <a:off x="5823995" y="3096522"/>
            <a:ext cx="4921169" cy="2246769"/>
          </a:xfrm>
          <a:prstGeom prst="rect">
            <a:avLst/>
          </a:prstGeom>
          <a:noFill/>
        </p:spPr>
        <p:txBody>
          <a:bodyPr wrap="square" rtlCol="0">
            <a:spAutoFit/>
          </a:bodyPr>
          <a:lstStyle/>
          <a:p>
            <a:pPr marL="800100" lvl="2" indent="-342900">
              <a:buFontTx/>
              <a:buChar char="-"/>
            </a:pPr>
            <a:r>
              <a:rPr lang="en-GB" sz="2800" dirty="0" smtClean="0"/>
              <a:t>Target date for reply of national position on CSB in waters of national jurisdiction </a:t>
            </a:r>
            <a:br>
              <a:rPr lang="en-GB" sz="2800" dirty="0" smtClean="0"/>
            </a:br>
            <a:r>
              <a:rPr lang="en-GB" sz="2800" dirty="0" smtClean="0"/>
              <a:t>is 20</a:t>
            </a:r>
            <a:r>
              <a:rPr lang="en-GB" sz="2800" baseline="30000" dirty="0" smtClean="0"/>
              <a:t>th</a:t>
            </a:r>
            <a:r>
              <a:rPr lang="en-GB" sz="2800" dirty="0" smtClean="0"/>
              <a:t> May 2019.</a:t>
            </a: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21</a:t>
            </a:fld>
            <a:endParaRPr lang="en-US" dirty="0"/>
          </a:p>
        </p:txBody>
      </p:sp>
    </p:spTree>
    <p:extLst>
      <p:ext uri="{BB962C8B-B14F-4D97-AF65-F5344CB8AC3E}">
        <p14:creationId xmlns:p14="http://schemas.microsoft.com/office/powerpoint/2010/main" val="20019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spcBef>
                <a:spcPct val="0"/>
              </a:spcBef>
            </a:pPr>
            <a:r>
              <a:rPr lang="en-US" sz="3500" b="1" dirty="0">
                <a:solidFill>
                  <a:schemeClr val="bg2">
                    <a:lumMod val="50000"/>
                  </a:schemeClr>
                </a:solidFill>
                <a:latin typeface="+mj-lt"/>
                <a:ea typeface="+mj-ea"/>
                <a:cs typeface="+mj-cs"/>
              </a:rPr>
              <a:t>IRCC / </a:t>
            </a:r>
            <a:r>
              <a:rPr lang="en-GB" sz="3500" b="1" dirty="0">
                <a:solidFill>
                  <a:schemeClr val="bg2">
                    <a:lumMod val="50000"/>
                  </a:schemeClr>
                </a:solidFill>
                <a:latin typeface="+mj-lt"/>
                <a:ea typeface="+mj-ea"/>
                <a:cs typeface="+mj-cs"/>
              </a:rPr>
              <a:t>Iridium as new </a:t>
            </a:r>
            <a:r>
              <a:rPr lang="en-GB" sz="3500" b="1" dirty="0" smtClean="0">
                <a:solidFill>
                  <a:schemeClr val="bg2">
                    <a:lumMod val="50000"/>
                  </a:schemeClr>
                </a:solidFill>
                <a:latin typeface="+mj-lt"/>
                <a:ea typeface="+mj-ea"/>
                <a:cs typeface="+mj-cs"/>
              </a:rPr>
              <a:t>MSI provider (1)</a:t>
            </a:r>
            <a:endParaRPr lang="en-GB" sz="3500" b="1" dirty="0">
              <a:solidFill>
                <a:schemeClr val="bg2">
                  <a:lumMod val="50000"/>
                </a:schemeClr>
              </a:solidFill>
              <a:latin typeface="+mj-lt"/>
              <a:ea typeface="+mj-ea"/>
              <a:cs typeface="+mj-cs"/>
            </a:endParaRPr>
          </a:p>
        </p:txBody>
      </p:sp>
      <p:sp>
        <p:nvSpPr>
          <p:cNvPr id="2" name="TextBox 1"/>
          <p:cNvSpPr txBox="1"/>
          <p:nvPr/>
        </p:nvSpPr>
        <p:spPr>
          <a:xfrm>
            <a:off x="787078" y="1008935"/>
            <a:ext cx="11065397" cy="4093428"/>
          </a:xfrm>
          <a:prstGeom prst="rect">
            <a:avLst/>
          </a:prstGeom>
          <a:noFill/>
        </p:spPr>
        <p:txBody>
          <a:bodyPr wrap="square" rtlCol="0">
            <a:spAutoFit/>
          </a:bodyPr>
          <a:lstStyle/>
          <a:p>
            <a:pPr marL="342900" indent="-342900">
              <a:buFont typeface="Arial" panose="020B0604020202020204" pitchFamily="34" charset="0"/>
              <a:buChar char="•"/>
            </a:pPr>
            <a:r>
              <a:rPr lang="en-GB" sz="2000" i="1" dirty="0"/>
              <a:t>Maritime Mobile Satellite Services provided by Iridium Satellite </a:t>
            </a:r>
            <a:r>
              <a:rPr lang="en-GB" sz="2000" i="1" dirty="0" smtClean="0"/>
              <a:t>LLC</a:t>
            </a:r>
            <a:r>
              <a:rPr lang="en-GB" sz="2000" dirty="0"/>
              <a:t> </a:t>
            </a:r>
            <a:r>
              <a:rPr lang="en-GB" sz="2000" dirty="0" smtClean="0"/>
              <a:t>are now recognized for </a:t>
            </a:r>
            <a:r>
              <a:rPr lang="en-GB" sz="2000" dirty="0"/>
              <a:t>use in GMDSS.</a:t>
            </a:r>
            <a:endParaRPr lang="fr-FR" sz="2000" dirty="0"/>
          </a:p>
          <a:p>
            <a:endParaRPr lang="fr-FR" sz="2000" dirty="0"/>
          </a:p>
          <a:p>
            <a:pPr marL="342900" indent="-342900">
              <a:buFont typeface="Arial" panose="020B0604020202020204" pitchFamily="34" charset="0"/>
              <a:buChar char="•"/>
            </a:pPr>
            <a:r>
              <a:rPr lang="en-GB" sz="2000" dirty="0"/>
              <a:t>Draft interim preliminary text </a:t>
            </a:r>
            <a:r>
              <a:rPr lang="en-GB" sz="2000" dirty="0" smtClean="0"/>
              <a:t>of a WWNWS system </a:t>
            </a:r>
            <a:r>
              <a:rPr lang="en-GB" sz="2000" dirty="0"/>
              <a:t>service manual </a:t>
            </a:r>
            <a:r>
              <a:rPr lang="en-GB" sz="2000" dirty="0" smtClean="0"/>
              <a:t>be </a:t>
            </a:r>
            <a:r>
              <a:rPr lang="en-GB" sz="2000" dirty="0"/>
              <a:t>presented to MSC 101 for wider publication to allow Initial Operational Certificates (IOC) to be issued to selected NAV and MET Area Coordinators and RCCs, which will enable operational testing of the system and services.  </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It </a:t>
            </a:r>
            <a:r>
              <a:rPr lang="en-GB" sz="2000" dirty="0"/>
              <a:t>is proposed that an expanding number of certificates will be issues throughout 2019 so that Full Operational Certificates (FOC) can be issued around the end of 2019.</a:t>
            </a:r>
            <a:endParaRPr lang="fr-FR" sz="2000" dirty="0"/>
          </a:p>
          <a:p>
            <a:endParaRPr lang="fr-FR" sz="2000" dirty="0"/>
          </a:p>
          <a:p>
            <a:pPr marL="342900" indent="-342900">
              <a:buFont typeface="Arial" panose="020B0604020202020204" pitchFamily="34" charset="0"/>
              <a:buChar char="•"/>
            </a:pPr>
            <a:r>
              <a:rPr lang="en-GB" sz="2000" dirty="0"/>
              <a:t>The necessary SOLAS amendments are planned to come into force on 1 January 2020, after which Iridium can commence full operational </a:t>
            </a:r>
            <a:r>
              <a:rPr lang="en-GB" sz="2000" dirty="0" smtClean="0"/>
              <a:t>service.</a:t>
            </a:r>
            <a:endParaRPr lang="fr-FR" sz="2000" dirty="0"/>
          </a:p>
          <a:p>
            <a:endParaRPr lang="fr-FR" sz="2000" dirty="0"/>
          </a:p>
        </p:txBody>
      </p:sp>
      <p:sp>
        <p:nvSpPr>
          <p:cNvPr id="8" name="TextBox 7"/>
          <p:cNvSpPr txBox="1"/>
          <p:nvPr/>
        </p:nvSpPr>
        <p:spPr>
          <a:xfrm>
            <a:off x="787078" y="5027356"/>
            <a:ext cx="11467439" cy="1200329"/>
          </a:xfrm>
          <a:prstGeom prst="rect">
            <a:avLst/>
          </a:prstGeom>
          <a:noFill/>
        </p:spPr>
        <p:txBody>
          <a:bodyPr wrap="square" rtlCol="0">
            <a:spAutoFit/>
          </a:bodyPr>
          <a:lstStyle/>
          <a:p>
            <a:r>
              <a:rPr lang="en-US" sz="2400" dirty="0" smtClean="0">
                <a:solidFill>
                  <a:srgbClr val="C00000"/>
                </a:solidFill>
              </a:rPr>
              <a:t>USCHC Action</a:t>
            </a:r>
            <a:r>
              <a:rPr lang="en-US" sz="2400" dirty="0">
                <a:solidFill>
                  <a:srgbClr val="C00000"/>
                </a:solidFill>
              </a:rPr>
              <a:t>: Take note of the anticipated </a:t>
            </a:r>
            <a:r>
              <a:rPr lang="en-US" sz="2400" dirty="0" smtClean="0">
                <a:solidFill>
                  <a:srgbClr val="C00000"/>
                </a:solidFill>
              </a:rPr>
              <a:t>rearrangements and prepare information for affected shipping industry.</a:t>
            </a:r>
            <a:endParaRPr lang="en-US" sz="2400" dirty="0">
              <a:solidFill>
                <a:srgbClr val="C00000"/>
              </a:solidFill>
            </a:endParaRPr>
          </a:p>
          <a:p>
            <a:endParaRPr lang="en-US" sz="2400" dirty="0">
              <a:solidFill>
                <a:srgbClr val="C00000"/>
              </a:solidFill>
            </a:endParaRP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22</a:t>
            </a:fld>
            <a:endParaRPr lang="en-US" dirty="0"/>
          </a:p>
        </p:txBody>
      </p:sp>
    </p:spTree>
    <p:extLst>
      <p:ext uri="{BB962C8B-B14F-4D97-AF65-F5344CB8AC3E}">
        <p14:creationId xmlns:p14="http://schemas.microsoft.com/office/powerpoint/2010/main" val="38980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marL="0" lvl="2">
              <a:spcBef>
                <a:spcPct val="0"/>
              </a:spcBef>
            </a:pPr>
            <a:r>
              <a:rPr lang="en-US" sz="3500" b="1" dirty="0">
                <a:solidFill>
                  <a:schemeClr val="bg2">
                    <a:lumMod val="50000"/>
                  </a:schemeClr>
                </a:solidFill>
                <a:latin typeface="+mj-lt"/>
                <a:ea typeface="+mj-ea"/>
                <a:cs typeface="+mj-cs"/>
              </a:rPr>
              <a:t>IRCC / </a:t>
            </a:r>
            <a:r>
              <a:rPr lang="en-GB" sz="3500" b="1" dirty="0">
                <a:solidFill>
                  <a:schemeClr val="bg2">
                    <a:lumMod val="50000"/>
                  </a:schemeClr>
                </a:solidFill>
                <a:latin typeface="+mj-lt"/>
                <a:ea typeface="+mj-ea"/>
                <a:cs typeface="+mj-cs"/>
              </a:rPr>
              <a:t>Iridium as new </a:t>
            </a:r>
            <a:r>
              <a:rPr lang="en-GB" sz="3500" b="1" dirty="0" smtClean="0">
                <a:solidFill>
                  <a:schemeClr val="bg2">
                    <a:lumMod val="50000"/>
                  </a:schemeClr>
                </a:solidFill>
                <a:latin typeface="+mj-lt"/>
                <a:ea typeface="+mj-ea"/>
                <a:cs typeface="+mj-cs"/>
              </a:rPr>
              <a:t>MSI provider (2)</a:t>
            </a:r>
            <a:endParaRPr lang="en-GB" sz="3500" b="1" dirty="0">
              <a:solidFill>
                <a:schemeClr val="bg2">
                  <a:lumMod val="50000"/>
                </a:schemeClr>
              </a:solidFill>
              <a:latin typeface="+mj-lt"/>
              <a:ea typeface="+mj-ea"/>
              <a:cs typeface="+mj-cs"/>
            </a:endParaRPr>
          </a:p>
        </p:txBody>
      </p:sp>
      <p:sp>
        <p:nvSpPr>
          <p:cNvPr id="2" name="TextBox 1"/>
          <p:cNvSpPr txBox="1"/>
          <p:nvPr/>
        </p:nvSpPr>
        <p:spPr>
          <a:xfrm>
            <a:off x="707021" y="1084398"/>
            <a:ext cx="10751916"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t>All NAV and MET Area Coordinators and RCCs will be required to provide MSI and SAR services via all recognized mobile satellite service providers, i.e</a:t>
            </a:r>
            <a:r>
              <a:rPr lang="en-GB" sz="2000" dirty="0" smtClean="0"/>
              <a:t>. Inmarsat and Iridium.</a:t>
            </a:r>
            <a:endParaRPr lang="fr-FR" sz="2000" dirty="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To </a:t>
            </a:r>
            <a:r>
              <a:rPr lang="en-GB" sz="2000" dirty="0"/>
              <a:t>meet their SOLAS requirements, ships will be required to carry </a:t>
            </a:r>
            <a:r>
              <a:rPr lang="en-GB" sz="2000" u="sng" dirty="0"/>
              <a:t>either a type approved Inmarsat or Iridium receiver</a:t>
            </a:r>
            <a:r>
              <a:rPr lang="en-GB" sz="2000" dirty="0"/>
              <a:t>, they can of course carry one of each to meet the spare backup requirement.  </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u="sng" dirty="0" smtClean="0"/>
              <a:t>All </a:t>
            </a:r>
            <a:r>
              <a:rPr lang="en-GB" sz="2000" u="sng" dirty="0"/>
              <a:t>information providers will be required to transmit their messages via both Inmarsat and Iridium, </a:t>
            </a:r>
            <a:r>
              <a:rPr lang="en-GB" sz="2000" dirty="0"/>
              <a:t>and in the future via all other IMO appropriate recognized mobile satellite service providers, global or regional coverage, such as </a:t>
            </a:r>
            <a:r>
              <a:rPr lang="en-GB" sz="2000" dirty="0" err="1"/>
              <a:t>BeiDou</a:t>
            </a:r>
            <a:r>
              <a:rPr lang="en-GB" sz="2000" dirty="0"/>
              <a:t> and the UAE based </a:t>
            </a:r>
            <a:r>
              <a:rPr lang="en-GB" sz="2000" dirty="0" err="1"/>
              <a:t>Thuraya</a:t>
            </a:r>
            <a:r>
              <a:rPr lang="en-GB" sz="2000" dirty="0"/>
              <a:t> satellite system, which has applied for recognition for the Gulf region.  </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Note </a:t>
            </a:r>
            <a:r>
              <a:rPr lang="en-GB" sz="2000" dirty="0"/>
              <a:t>at present, </a:t>
            </a:r>
            <a:r>
              <a:rPr lang="en-GB" sz="2000" u="sng" dirty="0"/>
              <a:t>unlike GNSS, there are no multi-system capable ship receivers available.</a:t>
            </a:r>
            <a:endParaRPr lang="fr-FR" sz="2000" u="sng" dirty="0"/>
          </a:p>
        </p:txBody>
      </p:sp>
      <p:sp>
        <p:nvSpPr>
          <p:cNvPr id="7" name="TextBox 6"/>
          <p:cNvSpPr txBox="1"/>
          <p:nvPr/>
        </p:nvSpPr>
        <p:spPr>
          <a:xfrm>
            <a:off x="724561" y="5075792"/>
            <a:ext cx="11467439" cy="1200329"/>
          </a:xfrm>
          <a:prstGeom prst="rect">
            <a:avLst/>
          </a:prstGeom>
          <a:noFill/>
        </p:spPr>
        <p:txBody>
          <a:bodyPr wrap="square" rtlCol="0">
            <a:spAutoFit/>
          </a:bodyPr>
          <a:lstStyle/>
          <a:p>
            <a:r>
              <a:rPr lang="en-US" sz="2400" dirty="0" smtClean="0">
                <a:solidFill>
                  <a:srgbClr val="C00000"/>
                </a:solidFill>
              </a:rPr>
              <a:t>USCHC Action</a:t>
            </a:r>
            <a:r>
              <a:rPr lang="en-US" sz="2400" dirty="0">
                <a:solidFill>
                  <a:srgbClr val="C00000"/>
                </a:solidFill>
              </a:rPr>
              <a:t>: Take note of the anticipated </a:t>
            </a:r>
            <a:r>
              <a:rPr lang="en-US" sz="2400" dirty="0" smtClean="0">
                <a:solidFill>
                  <a:srgbClr val="C00000"/>
                </a:solidFill>
              </a:rPr>
              <a:t>rearrangements and prepare information for affected shipping industry.</a:t>
            </a:r>
            <a:endParaRPr lang="en-US" sz="2400" dirty="0">
              <a:solidFill>
                <a:srgbClr val="C00000"/>
              </a:solidFill>
            </a:endParaRPr>
          </a:p>
          <a:p>
            <a:endParaRPr lang="en-US" sz="2400" dirty="0">
              <a:solidFill>
                <a:srgbClr val="C00000"/>
              </a:solidFill>
            </a:endParaRP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23</a:t>
            </a:fld>
            <a:endParaRPr lang="en-US" dirty="0"/>
          </a:p>
        </p:txBody>
      </p:sp>
    </p:spTree>
    <p:extLst>
      <p:ext uri="{BB962C8B-B14F-4D97-AF65-F5344CB8AC3E}">
        <p14:creationId xmlns:p14="http://schemas.microsoft.com/office/powerpoint/2010/main" val="17212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4. IHO Secretariats operations</a:t>
            </a:r>
            <a:endParaRPr lang="en-US" b="1" dirty="0"/>
          </a:p>
        </p:txBody>
      </p:sp>
      <p:sp>
        <p:nvSpPr>
          <p:cNvPr id="2" name="TextBox 1"/>
          <p:cNvSpPr txBox="1"/>
          <p:nvPr/>
        </p:nvSpPr>
        <p:spPr>
          <a:xfrm>
            <a:off x="752846" y="1040494"/>
            <a:ext cx="10474513" cy="6124754"/>
          </a:xfrm>
          <a:prstGeom prst="rect">
            <a:avLst/>
          </a:prstGeom>
          <a:noFill/>
        </p:spPr>
        <p:txBody>
          <a:bodyPr wrap="square" rtlCol="0">
            <a:spAutoFit/>
          </a:bodyPr>
          <a:lstStyle/>
          <a:p>
            <a:pPr marL="457200" indent="-457200">
              <a:buFontTx/>
              <a:buChar char="-"/>
            </a:pPr>
            <a:r>
              <a:rPr lang="en-GB" sz="3200" dirty="0" smtClean="0"/>
              <a:t>Renewal of </a:t>
            </a:r>
            <a:r>
              <a:rPr lang="en-GB" sz="3200" dirty="0" err="1" smtClean="0"/>
              <a:t>INToGIS</a:t>
            </a:r>
            <a:r>
              <a:rPr lang="en-GB" sz="3200" dirty="0" smtClean="0"/>
              <a:t> Service interface</a:t>
            </a:r>
          </a:p>
          <a:p>
            <a:pPr lvl="1" indent="-457200">
              <a:buFontTx/>
              <a:buChar char="-"/>
            </a:pPr>
            <a:r>
              <a:rPr lang="en-GB" sz="3200" dirty="0"/>
              <a:t>Online voting for CLs</a:t>
            </a:r>
          </a:p>
          <a:p>
            <a:endParaRPr lang="en-GB" sz="3200" dirty="0" smtClean="0"/>
          </a:p>
          <a:p>
            <a:pPr marL="457200" indent="-457200">
              <a:buFontTx/>
              <a:buChar char="-"/>
            </a:pPr>
            <a:r>
              <a:rPr lang="en-GB" sz="3200" dirty="0" smtClean="0"/>
              <a:t>Ongoing </a:t>
            </a:r>
            <a:r>
              <a:rPr lang="en-GB" sz="3200" dirty="0"/>
              <a:t>activities on a technical overhaul of IHO Secretariat´s communication </a:t>
            </a:r>
            <a:r>
              <a:rPr lang="en-GB" sz="3200" dirty="0" smtClean="0"/>
              <a:t>channels</a:t>
            </a:r>
          </a:p>
          <a:p>
            <a:pPr marL="914400" lvl="1" indent="-457200">
              <a:buFontTx/>
              <a:buChar char="-"/>
            </a:pPr>
            <a:r>
              <a:rPr lang="en-GB" sz="3200" dirty="0" smtClean="0"/>
              <a:t>Social media</a:t>
            </a:r>
          </a:p>
          <a:p>
            <a:pPr marL="914400" lvl="1" indent="-457200">
              <a:buFontTx/>
              <a:buChar char="-"/>
            </a:pPr>
            <a:r>
              <a:rPr lang="en-GB" sz="3200" dirty="0" smtClean="0"/>
              <a:t>Corporate Design</a:t>
            </a:r>
          </a:p>
          <a:p>
            <a:pPr marL="914400" lvl="1" indent="-457200">
              <a:buFontTx/>
              <a:buChar char="-"/>
            </a:pPr>
            <a:r>
              <a:rPr lang="en-GB" sz="3200" dirty="0" smtClean="0"/>
              <a:t>Website</a:t>
            </a:r>
          </a:p>
          <a:p>
            <a:pPr lvl="1"/>
            <a:endParaRPr lang="en-GB" sz="3200" dirty="0" smtClean="0"/>
          </a:p>
          <a:p>
            <a:pPr marL="457200" indent="-457200">
              <a:buFontTx/>
              <a:buChar char="-"/>
            </a:pPr>
            <a:r>
              <a:rPr lang="en-GB" sz="3200" dirty="0" smtClean="0"/>
              <a:t>Preparations for IHO Centenary celebrations</a:t>
            </a:r>
            <a:endParaRPr lang="en-GB" sz="3200" dirty="0"/>
          </a:p>
          <a:p>
            <a:pPr marL="342900" indent="-342900">
              <a:lnSpc>
                <a:spcPct val="150000"/>
              </a:lnSpc>
              <a:buFontTx/>
              <a:buChar char="-"/>
            </a:pPr>
            <a:endParaRPr lang="en-GB" sz="2400" dirty="0" smtClean="0"/>
          </a:p>
          <a:p>
            <a:pPr marL="342900" indent="-342900">
              <a:lnSpc>
                <a:spcPct val="150000"/>
              </a:lnSpc>
              <a:buFontTx/>
              <a:buChar char="-"/>
            </a:pP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24</a:t>
            </a:fld>
            <a:endParaRPr lang="en-US" dirty="0"/>
          </a:p>
        </p:txBody>
      </p:sp>
    </p:spTree>
    <p:extLst>
      <p:ext uri="{BB962C8B-B14F-4D97-AF65-F5344CB8AC3E}">
        <p14:creationId xmlns:p14="http://schemas.microsoft.com/office/powerpoint/2010/main" val="4165456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Secretariats operations / </a:t>
            </a:r>
            <a:r>
              <a:rPr lang="en-US" b="1" dirty="0" err="1" smtClean="0"/>
              <a:t>INToGIS</a:t>
            </a:r>
            <a:r>
              <a:rPr lang="en-US" b="1" dirty="0" smtClean="0"/>
              <a:t> II</a:t>
            </a:r>
            <a:endParaRPr lang="en-US" b="1" dirty="0"/>
          </a:p>
        </p:txBody>
      </p:sp>
      <p:pic>
        <p:nvPicPr>
          <p:cNvPr id="3" name="Picture 2"/>
          <p:cNvPicPr>
            <a:picLocks noChangeAspect="1"/>
          </p:cNvPicPr>
          <p:nvPr/>
        </p:nvPicPr>
        <p:blipFill>
          <a:blip r:embed="rId2"/>
          <a:stretch>
            <a:fillRect/>
          </a:stretch>
        </p:blipFill>
        <p:spPr>
          <a:xfrm>
            <a:off x="356675" y="1660848"/>
            <a:ext cx="11613431" cy="3423752"/>
          </a:xfrm>
          <a:prstGeom prst="rect">
            <a:avLst/>
          </a:prstGeom>
        </p:spPr>
      </p:pic>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25</a:t>
            </a:fld>
            <a:endParaRPr lang="en-US" dirty="0"/>
          </a:p>
        </p:txBody>
      </p:sp>
    </p:spTree>
    <p:extLst>
      <p:ext uri="{BB962C8B-B14F-4D97-AF65-F5344CB8AC3E}">
        <p14:creationId xmlns:p14="http://schemas.microsoft.com/office/powerpoint/2010/main" val="281929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16105"/>
            <a:ext cx="10515600" cy="1325563"/>
          </a:xfrm>
        </p:spPr>
        <p:txBody>
          <a:bodyPr/>
          <a:lstStyle/>
          <a:p>
            <a:r>
              <a:rPr lang="en-US" dirty="0" smtClean="0"/>
              <a:t>(for CL response, C-55 and P-5)</a:t>
            </a:r>
            <a:endParaRPr lang="en-US" dirty="0"/>
          </a:p>
        </p:txBody>
      </p:sp>
      <p:sp>
        <p:nvSpPr>
          <p:cNvPr id="3" name="Content Placeholder 2"/>
          <p:cNvSpPr>
            <a:spLocks noGrp="1"/>
          </p:cNvSpPr>
          <p:nvPr>
            <p:ph idx="1"/>
          </p:nvPr>
        </p:nvSpPr>
        <p:spPr>
          <a:xfrm>
            <a:off x="838200" y="2206625"/>
            <a:ext cx="10515600" cy="4351338"/>
          </a:xfrm>
        </p:spPr>
        <p:txBody>
          <a:bodyPr/>
          <a:lstStyle/>
          <a:p>
            <a:r>
              <a:rPr lang="en-US" dirty="0" smtClean="0"/>
              <a:t>Member States will be able to submit their information directly from IHO Online form system. It will be soon announced with its password to enter.</a:t>
            </a:r>
          </a:p>
          <a:p>
            <a:r>
              <a:rPr lang="en-US" dirty="0" smtClean="0"/>
              <a:t>It will be used for CL voting and IHO publications C-55 and P-5 (Yearbook) updating.</a:t>
            </a:r>
          </a:p>
          <a:p>
            <a:r>
              <a:rPr lang="en-US" dirty="0" smtClean="0"/>
              <a:t>Data providers are requested to put two email addresses (one: personal, the other: official HO address listed in P-5) They will receive a PDF receipt message when data is submitted.</a:t>
            </a:r>
          </a:p>
          <a:p>
            <a:r>
              <a:rPr lang="en-US" dirty="0" smtClean="0"/>
              <a:t>The traditional submission (postal letter, fax, email) is also available.</a:t>
            </a:r>
          </a:p>
          <a:p>
            <a:pPr marL="0" indent="0">
              <a:buNone/>
            </a:pPr>
            <a:endParaRPr lang="en-US" dirty="0"/>
          </a:p>
        </p:txBody>
      </p:sp>
      <p:sp>
        <p:nvSpPr>
          <p:cNvPr id="5" name="Title 1"/>
          <p:cNvSpPr txBox="1">
            <a:spLocks/>
          </p:cNvSpPr>
          <p:nvPr/>
        </p:nvSpPr>
        <p:spPr>
          <a:xfrm>
            <a:off x="893710" y="551148"/>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Secretariats operations / online voting (1)</a:t>
            </a:r>
          </a:p>
          <a:p>
            <a:endParaRPr lang="en-US" b="1" dirty="0"/>
          </a:p>
        </p:txBody>
      </p:sp>
      <p:sp>
        <p:nvSpPr>
          <p:cNvPr id="6" name="Footer Placeholder 5"/>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26</a:t>
            </a:fld>
            <a:endParaRPr lang="en-US" dirty="0"/>
          </a:p>
        </p:txBody>
      </p:sp>
    </p:spTree>
    <p:extLst>
      <p:ext uri="{BB962C8B-B14F-4D97-AF65-F5344CB8AC3E}">
        <p14:creationId xmlns:p14="http://schemas.microsoft.com/office/powerpoint/2010/main" val="605518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Secretariats operations / </a:t>
            </a:r>
            <a:r>
              <a:rPr lang="en-US" b="1" dirty="0"/>
              <a:t>s</a:t>
            </a:r>
            <a:r>
              <a:rPr lang="en-US" b="1" dirty="0" smtClean="0"/>
              <a:t>ocial media</a:t>
            </a:r>
            <a:endParaRPr lang="en-US" b="1" dirty="0"/>
          </a:p>
        </p:txBody>
      </p:sp>
      <p:sp>
        <p:nvSpPr>
          <p:cNvPr id="7" name="TextBox 6"/>
          <p:cNvSpPr txBox="1"/>
          <p:nvPr/>
        </p:nvSpPr>
        <p:spPr>
          <a:xfrm>
            <a:off x="752846" y="1040494"/>
            <a:ext cx="11105417" cy="1077218"/>
          </a:xfrm>
          <a:prstGeom prst="rect">
            <a:avLst/>
          </a:prstGeom>
          <a:noFill/>
        </p:spPr>
        <p:txBody>
          <a:bodyPr wrap="square" rtlCol="0">
            <a:spAutoFit/>
          </a:bodyPr>
          <a:lstStyle/>
          <a:p>
            <a:pPr marL="457200" indent="-457200">
              <a:buFontTx/>
              <a:buChar char="-"/>
            </a:pPr>
            <a:r>
              <a:rPr lang="en-GB" sz="3200" dirty="0" smtClean="0"/>
              <a:t>Thanks to US remote secondment, the Secretariat is now active under LinkedIn and </a:t>
            </a:r>
            <a:r>
              <a:rPr lang="en-GB" sz="3200" dirty="0" err="1" smtClean="0"/>
              <a:t>youtube</a:t>
            </a:r>
            <a:r>
              <a:rPr lang="en-GB" sz="3200" dirty="0" smtClean="0"/>
              <a:t>.</a:t>
            </a:r>
            <a:endParaRPr lang="en-GB" sz="3200" dirty="0"/>
          </a:p>
        </p:txBody>
      </p:sp>
      <p:pic>
        <p:nvPicPr>
          <p:cNvPr id="8" name="Picture 7"/>
          <p:cNvPicPr/>
          <p:nvPr/>
        </p:nvPicPr>
        <p:blipFill>
          <a:blip r:embed="rId2"/>
          <a:stretch>
            <a:fillRect/>
          </a:stretch>
        </p:blipFill>
        <p:spPr>
          <a:xfrm>
            <a:off x="5738740" y="2416983"/>
            <a:ext cx="6189345" cy="2915285"/>
          </a:xfrm>
          <a:prstGeom prst="rect">
            <a:avLst/>
          </a:prstGeom>
        </p:spPr>
      </p:pic>
      <p:pic>
        <p:nvPicPr>
          <p:cNvPr id="9" name="Picture 8"/>
          <p:cNvPicPr/>
          <p:nvPr/>
        </p:nvPicPr>
        <p:blipFill>
          <a:blip r:embed="rId3"/>
          <a:stretch>
            <a:fillRect/>
          </a:stretch>
        </p:blipFill>
        <p:spPr>
          <a:xfrm>
            <a:off x="752847" y="2117712"/>
            <a:ext cx="4218854" cy="4091318"/>
          </a:xfrm>
          <a:prstGeom prst="rect">
            <a:avLst/>
          </a:prstGeom>
        </p:spPr>
      </p:pic>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3" name="Slide Number Placeholder 2"/>
          <p:cNvSpPr>
            <a:spLocks noGrp="1"/>
          </p:cNvSpPr>
          <p:nvPr>
            <p:ph type="sldNum" sz="quarter" idx="12"/>
          </p:nvPr>
        </p:nvSpPr>
        <p:spPr/>
        <p:txBody>
          <a:bodyPr/>
          <a:lstStyle/>
          <a:p>
            <a:fld id="{EC878826-814C-4FD2-96B3-D147818A5C89}" type="slidenum">
              <a:rPr lang="en-US" smtClean="0"/>
              <a:t>27</a:t>
            </a:fld>
            <a:endParaRPr lang="en-US" dirty="0"/>
          </a:p>
        </p:txBody>
      </p:sp>
    </p:spTree>
    <p:extLst>
      <p:ext uri="{BB962C8B-B14F-4D97-AF65-F5344CB8AC3E}">
        <p14:creationId xmlns:p14="http://schemas.microsoft.com/office/powerpoint/2010/main" val="1462819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5697" y="119027"/>
            <a:ext cx="11661422" cy="968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spcBef>
                <a:spcPct val="20000"/>
              </a:spcBef>
              <a:defRPr/>
            </a:pPr>
            <a:r>
              <a:rPr lang="en-US" sz="3200" b="1" dirty="0"/>
              <a:t>Secretariats operations / </a:t>
            </a:r>
            <a:r>
              <a:rPr lang="en-US" sz="3200" b="1" dirty="0" smtClean="0"/>
              <a:t>IHO website: new creative design homepage</a:t>
            </a:r>
            <a:endParaRPr lang="en-US" sz="3200" b="1" dirty="0"/>
          </a:p>
        </p:txBody>
      </p:sp>
      <p:pic>
        <p:nvPicPr>
          <p:cNvPr id="5"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786" y="968304"/>
            <a:ext cx="4020251" cy="5307818"/>
          </a:xfrm>
          <a:prstGeom prst="rect">
            <a:avLst/>
          </a:prstGeom>
        </p:spPr>
      </p:pic>
      <p:pic>
        <p:nvPicPr>
          <p:cNvPr id="7"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204" y="968304"/>
            <a:ext cx="4010859" cy="5295418"/>
          </a:xfrm>
          <a:prstGeom prst="rect">
            <a:avLst/>
          </a:prstGeom>
        </p:spPr>
      </p:pic>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2" name="Slide Number Placeholder 1"/>
          <p:cNvSpPr>
            <a:spLocks noGrp="1"/>
          </p:cNvSpPr>
          <p:nvPr>
            <p:ph type="sldNum" sz="quarter" idx="12"/>
          </p:nvPr>
        </p:nvSpPr>
        <p:spPr/>
        <p:txBody>
          <a:bodyPr/>
          <a:lstStyle/>
          <a:p>
            <a:fld id="{EC878826-814C-4FD2-96B3-D147818A5C89}" type="slidenum">
              <a:rPr lang="en-US" smtClean="0"/>
              <a:t>28</a:t>
            </a:fld>
            <a:endParaRPr lang="en-US" dirty="0"/>
          </a:p>
        </p:txBody>
      </p:sp>
    </p:spTree>
    <p:extLst>
      <p:ext uri="{BB962C8B-B14F-4D97-AF65-F5344CB8AC3E}">
        <p14:creationId xmlns:p14="http://schemas.microsoft.com/office/powerpoint/2010/main" val="17266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8214" y="0"/>
            <a:ext cx="11231932" cy="9683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spcBef>
                <a:spcPct val="20000"/>
              </a:spcBef>
              <a:defRPr/>
            </a:pPr>
            <a:r>
              <a:rPr lang="en-US" b="1" dirty="0"/>
              <a:t>Secretariats operations / </a:t>
            </a:r>
            <a:r>
              <a:rPr lang="en-US" b="1" dirty="0" smtClean="0"/>
              <a:t>IHO 100 years (1)</a:t>
            </a:r>
            <a:endParaRPr lang="en-US" b="1" dirty="0"/>
          </a:p>
        </p:txBody>
      </p:sp>
      <p:sp>
        <p:nvSpPr>
          <p:cNvPr id="7" name="Rectangle 6"/>
          <p:cNvSpPr/>
          <p:nvPr/>
        </p:nvSpPr>
        <p:spPr>
          <a:xfrm>
            <a:off x="713364" y="848950"/>
            <a:ext cx="11478636" cy="6247864"/>
          </a:xfrm>
          <a:prstGeom prst="rect">
            <a:avLst/>
          </a:prstGeom>
        </p:spPr>
        <p:txBody>
          <a:bodyPr wrap="square">
            <a:spAutoFit/>
          </a:bodyPr>
          <a:lstStyle/>
          <a:p>
            <a:r>
              <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IHO Prestige book project:  “100 years of international cooperation in hydrography”</a:t>
            </a:r>
          </a:p>
          <a:p>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000" dirty="0"/>
              <a:t>Illustrate in an educational and entertaining manner the importance and variety of the activities, outputs and developments of the IHO and its effective role in supporting maritime activities</a:t>
            </a:r>
            <a:r>
              <a:rPr lang="en-GB" sz="2000" dirty="0" smtClean="0"/>
              <a:t>: </a:t>
            </a:r>
            <a:r>
              <a:rPr lang="en-US" sz="2000" dirty="0" smtClean="0"/>
              <a:t>History</a:t>
            </a:r>
            <a:r>
              <a:rPr lang="en-US" sz="2000" dirty="0"/>
              <a:t>, Present and Future!</a:t>
            </a:r>
          </a:p>
          <a:p>
            <a:endPar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Group of Co-Authors </a:t>
            </a:r>
            <a:r>
              <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 led by Editor in Chief: Gilles Bessero</a:t>
            </a:r>
          </a:p>
          <a:p>
            <a:pPr marL="342900" indent="-342900">
              <a:buFont typeface="Arial" panose="020B0604020202020204" pitchFamily="34" charset="0"/>
              <a:buChar char="•"/>
            </a:pPr>
            <a:r>
              <a:rPr lang="en-GB" sz="2000" dirty="0" smtClean="0"/>
              <a:t>Chris </a:t>
            </a:r>
            <a:r>
              <a:rPr lang="en-GB" sz="2000" dirty="0" err="1"/>
              <a:t>Andreasen</a:t>
            </a:r>
            <a:r>
              <a:rPr lang="en-GB" sz="2000" dirty="0"/>
              <a:t>	</a:t>
            </a:r>
            <a:r>
              <a:rPr lang="en-GB" sz="2000" dirty="0" smtClean="0"/>
              <a:t>	</a:t>
            </a:r>
            <a:endParaRPr lang="en-US" sz="2000" dirty="0"/>
          </a:p>
          <a:p>
            <a:pPr marL="342900" indent="-342900">
              <a:buFont typeface="Arial" panose="020B0604020202020204" pitchFamily="34" charset="0"/>
              <a:buChar char="•"/>
            </a:pPr>
            <a:r>
              <a:rPr lang="en-GB" sz="2000" dirty="0"/>
              <a:t>Mike </a:t>
            </a:r>
            <a:r>
              <a:rPr lang="en-GB" sz="2000" dirty="0" err="1"/>
              <a:t>Barritt</a:t>
            </a:r>
            <a:r>
              <a:rPr lang="en-GB" sz="2000" dirty="0"/>
              <a:t>	</a:t>
            </a:r>
            <a:endParaRPr lang="en-US" sz="2000" dirty="0"/>
          </a:p>
          <a:p>
            <a:pPr marL="342900" indent="-342900">
              <a:buFont typeface="Arial" panose="020B0604020202020204" pitchFamily="34" charset="0"/>
              <a:buChar char="•"/>
            </a:pPr>
            <a:r>
              <a:rPr lang="en-GB" sz="2000" dirty="0" smtClean="0"/>
              <a:t>Hans-Werner Schenke / Shin </a:t>
            </a:r>
            <a:r>
              <a:rPr lang="en-GB" sz="2000" dirty="0" err="1"/>
              <a:t>Tani</a:t>
            </a:r>
            <a:r>
              <a:rPr lang="en-GB" sz="2000" dirty="0"/>
              <a:t>	</a:t>
            </a:r>
            <a:endParaRPr lang="en-GB" sz="2000" dirty="0" smtClean="0"/>
          </a:p>
          <a:p>
            <a:pPr marL="342900" indent="-342900">
              <a:buFont typeface="Arial" panose="020B0604020202020204" pitchFamily="34" charset="0"/>
              <a:buChar char="•"/>
            </a:pPr>
            <a:r>
              <a:rPr lang="en-GB" sz="2000" dirty="0" smtClean="0"/>
              <a:t>Peter Ehlers</a:t>
            </a:r>
            <a:endParaRPr lang="en-US" sz="2000" dirty="0"/>
          </a:p>
          <a:p>
            <a:pPr marL="342900" indent="-342900">
              <a:buFont typeface="Arial" panose="020B0604020202020204" pitchFamily="34" charset="0"/>
              <a:buChar char="•"/>
            </a:pPr>
            <a:r>
              <a:rPr lang="en-GB" sz="2000" dirty="0"/>
              <a:t>Hugo Gorziglia	</a:t>
            </a:r>
            <a:endParaRPr lang="en-GB" sz="2000" dirty="0" smtClean="0"/>
          </a:p>
          <a:p>
            <a:pPr marL="342900" indent="-342900">
              <a:buFont typeface="Arial" panose="020B0604020202020204" pitchFamily="34" charset="0"/>
              <a:buChar char="•"/>
            </a:pPr>
            <a:r>
              <a:rPr lang="en-GB" sz="2000" dirty="0" smtClean="0"/>
              <a:t>Horst Hecht </a:t>
            </a:r>
            <a:r>
              <a:rPr lang="en-GB" sz="2000" dirty="0"/>
              <a:t>/ Giuseppe </a:t>
            </a:r>
            <a:r>
              <a:rPr lang="en-GB" sz="2000" dirty="0" err="1"/>
              <a:t>Angrisano</a:t>
            </a:r>
            <a:r>
              <a:rPr lang="en-GB" sz="2000" dirty="0"/>
              <a:t>	</a:t>
            </a:r>
            <a:endParaRPr lang="en-US" sz="2000" dirty="0"/>
          </a:p>
          <a:p>
            <a:pPr marL="342900" indent="-342900">
              <a:buFont typeface="Arial" panose="020B0604020202020204" pitchFamily="34" charset="0"/>
              <a:buChar char="•"/>
            </a:pPr>
            <a:r>
              <a:rPr lang="en-GB" sz="2000" dirty="0"/>
              <a:t>Mathias Jonas	</a:t>
            </a:r>
            <a:endParaRPr lang="en-GB" sz="2000" dirty="0" smtClean="0"/>
          </a:p>
          <a:p>
            <a:pPr marL="342900" indent="-342900">
              <a:buFont typeface="Arial" panose="020B0604020202020204" pitchFamily="34" charset="0"/>
              <a:buChar char="•"/>
            </a:pPr>
            <a:r>
              <a:rPr lang="en-GB" sz="2000" dirty="0" smtClean="0"/>
              <a:t>Alexandros Maratos</a:t>
            </a:r>
          </a:p>
          <a:p>
            <a:pPr marL="342900" indent="-342900">
              <a:buFont typeface="Arial" panose="020B0604020202020204" pitchFamily="34" charset="0"/>
              <a:buChar char="•"/>
            </a:pPr>
            <a:r>
              <a:rPr lang="en-GB" sz="2000" dirty="0"/>
              <a:t>Parry </a:t>
            </a:r>
            <a:r>
              <a:rPr lang="en-GB" sz="2000" dirty="0" err="1"/>
              <a:t>Oei</a:t>
            </a:r>
            <a:r>
              <a:rPr lang="en-GB" sz="2000" dirty="0"/>
              <a:t> </a:t>
            </a:r>
          </a:p>
          <a:p>
            <a:pPr marL="342900" indent="-342900">
              <a:buFont typeface="Arial" panose="020B0604020202020204" pitchFamily="34" charset="0"/>
              <a:buChar char="•"/>
            </a:pPr>
            <a:r>
              <a:rPr lang="en-GB" sz="2000" dirty="0"/>
              <a:t>Robert Ward	</a:t>
            </a:r>
          </a:p>
          <a:p>
            <a:pPr marL="342900" indent="-342900">
              <a:buFont typeface="Arial" panose="020B0604020202020204" pitchFamily="34" charset="0"/>
              <a:buChar char="•"/>
            </a:pPr>
            <a:r>
              <a:rPr lang="en-GB" sz="2000" dirty="0"/>
              <a:t>Shepard Smith</a:t>
            </a:r>
            <a:endParaRPr lang="en-US" sz="2000" dirty="0"/>
          </a:p>
          <a:p>
            <a:endParaRPr lang="en-US" sz="2000" dirty="0"/>
          </a:p>
          <a:p>
            <a:endPar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645" y="2895142"/>
            <a:ext cx="4139614" cy="2824399"/>
          </a:xfrm>
          <a:prstGeom prst="rect">
            <a:avLst/>
          </a:prstGeom>
        </p:spPr>
      </p:pic>
      <p:sp>
        <p:nvSpPr>
          <p:cNvPr id="4" name="Slide Number Placeholder 3"/>
          <p:cNvSpPr>
            <a:spLocks noGrp="1"/>
          </p:cNvSpPr>
          <p:nvPr>
            <p:ph type="sldNum" sz="quarter" idx="12"/>
          </p:nvPr>
        </p:nvSpPr>
        <p:spPr/>
        <p:txBody>
          <a:bodyPr/>
          <a:lstStyle/>
          <a:p>
            <a:fld id="{EC878826-814C-4FD2-96B3-D147818A5C89}" type="slidenum">
              <a:rPr lang="en-US" smtClean="0"/>
              <a:t>29</a:t>
            </a:fld>
            <a:endParaRPr lang="en-US" dirty="0"/>
          </a:p>
        </p:txBody>
      </p:sp>
    </p:spTree>
    <p:extLst>
      <p:ext uri="{BB962C8B-B14F-4D97-AF65-F5344CB8AC3E}">
        <p14:creationId xmlns:p14="http://schemas.microsoft.com/office/powerpoint/2010/main" val="124881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1. Corporate Affairs</a:t>
            </a:r>
            <a:endParaRPr lang="en-US" b="1" dirty="0"/>
          </a:p>
        </p:txBody>
      </p:sp>
      <p:sp>
        <p:nvSpPr>
          <p:cNvPr id="2" name="TextBox 1"/>
          <p:cNvSpPr txBox="1"/>
          <p:nvPr/>
        </p:nvSpPr>
        <p:spPr>
          <a:xfrm>
            <a:off x="1316021" y="1594203"/>
            <a:ext cx="9771836" cy="3600986"/>
          </a:xfrm>
          <a:prstGeom prst="rect">
            <a:avLst/>
          </a:prstGeom>
          <a:noFill/>
        </p:spPr>
        <p:txBody>
          <a:bodyPr wrap="square" rtlCol="0">
            <a:spAutoFit/>
          </a:bodyPr>
          <a:lstStyle/>
          <a:p>
            <a:pPr marL="800100" lvl="2" indent="-342900">
              <a:lnSpc>
                <a:spcPct val="150000"/>
              </a:lnSpc>
              <a:buFontTx/>
              <a:buChar char="-"/>
            </a:pPr>
            <a:r>
              <a:rPr lang="en-GB" sz="3200" dirty="0" smtClean="0"/>
              <a:t>Follow up of the 2</a:t>
            </a:r>
            <a:r>
              <a:rPr lang="en-GB" sz="3200" baseline="30000" dirty="0" smtClean="0"/>
              <a:t>nd</a:t>
            </a:r>
            <a:r>
              <a:rPr lang="en-GB" sz="3200" dirty="0" smtClean="0"/>
              <a:t> IHO Council </a:t>
            </a:r>
          </a:p>
          <a:p>
            <a:pPr marL="800100" lvl="2" indent="-342900">
              <a:lnSpc>
                <a:spcPct val="150000"/>
              </a:lnSpc>
              <a:buFontTx/>
              <a:buChar char="-"/>
            </a:pPr>
            <a:r>
              <a:rPr lang="en-GB" sz="3200" dirty="0" smtClean="0"/>
              <a:t>Support of UN Decade of the Ocean Science for Sustainable Development;</a:t>
            </a:r>
          </a:p>
          <a:p>
            <a:pPr marL="800100" lvl="2" indent="-342900">
              <a:lnSpc>
                <a:spcPct val="150000"/>
              </a:lnSpc>
              <a:buFontTx/>
              <a:buChar char="-"/>
            </a:pPr>
            <a:r>
              <a:rPr lang="en-GB" sz="3200" dirty="0" smtClean="0"/>
              <a:t>Sponsorship of Seabed2030;</a:t>
            </a:r>
            <a:endParaRPr lang="en-GB" sz="3200" dirty="0"/>
          </a:p>
          <a:p>
            <a:pPr>
              <a:lnSpc>
                <a:spcPct val="150000"/>
              </a:lnSpc>
            </a:pPr>
            <a:endParaRPr lang="en-GB" sz="2400" dirty="0" smtClean="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3</a:t>
            </a:fld>
            <a:endParaRPr lang="en-US" dirty="0"/>
          </a:p>
        </p:txBody>
      </p:sp>
    </p:spTree>
    <p:extLst>
      <p:ext uri="{BB962C8B-B14F-4D97-AF65-F5344CB8AC3E}">
        <p14:creationId xmlns:p14="http://schemas.microsoft.com/office/powerpoint/2010/main" val="14698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0896" y="0"/>
            <a:ext cx="11231932" cy="9683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spcBef>
                <a:spcPct val="20000"/>
              </a:spcBef>
              <a:defRPr/>
            </a:pPr>
            <a:r>
              <a:rPr lang="en-US" b="1" dirty="0"/>
              <a:t>Secretariats operations / </a:t>
            </a:r>
            <a:r>
              <a:rPr lang="en-US" b="1" dirty="0" smtClean="0"/>
              <a:t>IHO 100 years (2)</a:t>
            </a:r>
            <a:endParaRPr lang="en-US" b="1" dirty="0"/>
          </a:p>
        </p:txBody>
      </p:sp>
      <p:sp>
        <p:nvSpPr>
          <p:cNvPr id="7" name="Rectangle 6"/>
          <p:cNvSpPr/>
          <p:nvPr/>
        </p:nvSpPr>
        <p:spPr>
          <a:xfrm>
            <a:off x="800896" y="1070491"/>
            <a:ext cx="10901799" cy="5201424"/>
          </a:xfrm>
          <a:prstGeom prst="rect">
            <a:avLst/>
          </a:prstGeom>
        </p:spPr>
        <p:txBody>
          <a:bodyPr wrap="square">
            <a:spAutoFit/>
          </a:bodyPr>
          <a:lstStyle/>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Monaco, April 2019:</a:t>
            </a:r>
          </a:p>
          <a:p>
            <a:pPr marL="342900" indent="-342900">
              <a:buFontTx/>
              <a:buChar char="-"/>
            </a:pPr>
            <a:r>
              <a:rPr lang="en-GB"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Historic Nautical Charting and the Mediterranean</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 – Exhibition at Monaco Yacht Club</a:t>
            </a:r>
          </a:p>
          <a:p>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Monaco, 21rst June 2019:</a:t>
            </a:r>
          </a:p>
          <a:p>
            <a:pPr marL="342900" indent="-342900">
              <a:buFontTx/>
              <a:buChar char="-"/>
            </a:pP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Symposium </a:t>
            </a:r>
            <a:r>
              <a:rPr lang="en-GB" sz="2400" i="1" dirty="0" smtClean="0"/>
              <a:t>“Historical </a:t>
            </a:r>
            <a:r>
              <a:rPr lang="en-GB" sz="2400" i="1" dirty="0"/>
              <a:t>Approach for Measurements and Protection of Oceans  and World Waters</a:t>
            </a:r>
            <a:r>
              <a:rPr lang="en-GB" sz="2400" dirty="0"/>
              <a:t>’’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400" dirty="0"/>
              <a:t>to be held at the Oceanographic Museum of Monaco </a:t>
            </a:r>
            <a:endParaRPr lang="en-GB" sz="2400" dirty="0" smtClean="0"/>
          </a:p>
          <a:p>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Monaco, April 2020:</a:t>
            </a:r>
          </a:p>
          <a:p>
            <a:pPr marL="342900" indent="-342900">
              <a:buFontTx/>
              <a:buChar char="-"/>
            </a:pP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Second IHO Assembly:</a:t>
            </a:r>
          </a:p>
          <a:p>
            <a:pPr marL="800100" lvl="1" indent="-342900">
              <a:buFontTx/>
              <a:buChar char="-"/>
            </a:pP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Special session about the history of the Organization</a:t>
            </a:r>
          </a:p>
          <a:p>
            <a:pPr marL="800100" lvl="1" indent="-342900">
              <a:buFontTx/>
              <a:buChar char="-"/>
            </a:pP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New approach for the chart exhibition – science on a sphere</a:t>
            </a: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p>
          <a:p>
            <a:endPar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2" name="Slide Number Placeholder 1"/>
          <p:cNvSpPr>
            <a:spLocks noGrp="1"/>
          </p:cNvSpPr>
          <p:nvPr>
            <p:ph type="sldNum" sz="quarter" idx="12"/>
          </p:nvPr>
        </p:nvSpPr>
        <p:spPr/>
        <p:txBody>
          <a:bodyPr/>
          <a:lstStyle/>
          <a:p>
            <a:fld id="{EC878826-814C-4FD2-96B3-D147818A5C89}" type="slidenum">
              <a:rPr lang="en-US" smtClean="0"/>
              <a:t>30</a:t>
            </a:fld>
            <a:endParaRPr lang="en-US" dirty="0"/>
          </a:p>
        </p:txBody>
      </p:sp>
    </p:spTree>
    <p:extLst>
      <p:ext uri="{BB962C8B-B14F-4D97-AF65-F5344CB8AC3E}">
        <p14:creationId xmlns:p14="http://schemas.microsoft.com/office/powerpoint/2010/main" val="33234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0896" y="0"/>
            <a:ext cx="11231932" cy="9683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spcBef>
                <a:spcPct val="20000"/>
              </a:spcBef>
              <a:defRPr/>
            </a:pPr>
            <a:r>
              <a:rPr lang="en-US" b="1" dirty="0"/>
              <a:t>Secretariats operations / </a:t>
            </a:r>
            <a:r>
              <a:rPr lang="en-US" b="1" dirty="0" smtClean="0"/>
              <a:t>IHO 100 years (3)</a:t>
            </a:r>
            <a:endParaRPr lang="en-US" b="1" dirty="0"/>
          </a:p>
        </p:txBody>
      </p:sp>
      <p:sp>
        <p:nvSpPr>
          <p:cNvPr id="7" name="Rectangle 6"/>
          <p:cNvSpPr/>
          <p:nvPr/>
        </p:nvSpPr>
        <p:spPr>
          <a:xfrm>
            <a:off x="800896" y="1375790"/>
            <a:ext cx="10901799" cy="4154984"/>
          </a:xfrm>
          <a:prstGeom prst="rect">
            <a:avLst/>
          </a:prstGeom>
        </p:spPr>
        <p:txBody>
          <a:bodyPr wrap="square">
            <a:spAutoFit/>
          </a:bodyPr>
          <a:lstStyle/>
          <a:p>
            <a:r>
              <a:rPr lang="en-GB"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Monaco, 21rst June 2021:</a:t>
            </a:r>
          </a:p>
          <a:p>
            <a:pPr marL="342900" indent="-342900">
              <a:buFontTx/>
              <a:buChar char="-"/>
            </a:pPr>
            <a:r>
              <a:rPr lang="en-GB"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Peak event back to back with IRCC annual meeting: </a:t>
            </a:r>
          </a:p>
          <a:p>
            <a:pPr marL="800100" lvl="1" indent="-342900">
              <a:buFontTx/>
              <a:buChar char="-"/>
            </a:pPr>
            <a:endParaRPr lang="en-GB"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Tx/>
              <a:buChar char="-"/>
            </a:pPr>
            <a:r>
              <a:rPr lang="en-GB"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“100 years of international cooperation in hydrography”</a:t>
            </a:r>
          </a:p>
          <a:p>
            <a:pPr marL="800100" lvl="1" indent="-342900">
              <a:buFontTx/>
              <a:buChar char="-"/>
            </a:pPr>
            <a:endParaRPr lang="en-GB"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Tx/>
              <a:buChar char="-"/>
            </a:pPr>
            <a:r>
              <a:rPr lang="en-US" sz="2800" dirty="0"/>
              <a:t>Consider a submission to the UN General Assembly session of </a:t>
            </a:r>
            <a:r>
              <a:rPr lang="en-US" sz="2800" dirty="0" smtClean="0"/>
              <a:t>2021: </a:t>
            </a:r>
          </a:p>
          <a:p>
            <a:pPr marL="1257300" lvl="2" indent="-342900">
              <a:buFontTx/>
              <a:buChar char="-"/>
            </a:pPr>
            <a:r>
              <a:rPr lang="en-US" sz="2800" dirty="0" smtClean="0"/>
              <a:t>Commitment of IHO to Sustainable Development Goals through improved provision of hydrographic knowledge (?)</a:t>
            </a:r>
            <a:endParaRPr lang="en-GB" sz="2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Tx/>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42nd Meeting of USCHC, Biloxi MS, USA March 2019</a:t>
            </a:r>
            <a:endParaRPr lang="en-US" dirty="0"/>
          </a:p>
        </p:txBody>
      </p:sp>
      <p:sp>
        <p:nvSpPr>
          <p:cNvPr id="3" name="Slide Number Placeholder 2"/>
          <p:cNvSpPr>
            <a:spLocks noGrp="1"/>
          </p:cNvSpPr>
          <p:nvPr>
            <p:ph type="sldNum" sz="quarter" idx="12"/>
          </p:nvPr>
        </p:nvSpPr>
        <p:spPr/>
        <p:txBody>
          <a:bodyPr/>
          <a:lstStyle/>
          <a:p>
            <a:fld id="{EC878826-814C-4FD2-96B3-D147818A5C89}" type="slidenum">
              <a:rPr lang="en-US" smtClean="0"/>
              <a:t>31</a:t>
            </a:fld>
            <a:endParaRPr lang="en-US" dirty="0"/>
          </a:p>
        </p:txBody>
      </p:sp>
    </p:spTree>
    <p:extLst>
      <p:ext uri="{BB962C8B-B14F-4D97-AF65-F5344CB8AC3E}">
        <p14:creationId xmlns:p14="http://schemas.microsoft.com/office/powerpoint/2010/main" val="26831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40508" y="325845"/>
            <a:ext cx="10515600" cy="540511"/>
          </a:xfrm>
          <a:prstGeom prst="rect">
            <a:avLst/>
          </a:prstGeom>
          <a:noFill/>
          <a:ln/>
          <a:extLs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rmAutofit/>
          </a:bodyPr>
          <a:lstStyle>
            <a:lvl1pPr>
              <a:lnSpc>
                <a:spcPct val="90000"/>
              </a:lnSpc>
              <a:spcBef>
                <a:spcPct val="0"/>
              </a:spcBef>
              <a:buNone/>
              <a:defRPr sz="3200" b="1">
                <a:solidFill>
                  <a:schemeClr val="bg2">
                    <a:lumMod val="50000"/>
                  </a:schemeClr>
                </a:solidFill>
                <a:latin typeface="+mj-lt"/>
                <a:ea typeface="+mj-ea"/>
                <a:cs typeface="+mj-cs"/>
              </a:defRPr>
            </a:lvl1pPr>
          </a:lstStyle>
          <a:p>
            <a:r>
              <a:rPr lang="en-US" dirty="0"/>
              <a:t>H</a:t>
            </a:r>
            <a:r>
              <a:rPr lang="en-US" dirty="0" smtClean="0"/>
              <a:t>ydrographic </a:t>
            </a:r>
            <a:r>
              <a:rPr lang="en-US" dirty="0"/>
              <a:t>information </a:t>
            </a:r>
            <a:r>
              <a:rPr lang="en-US" dirty="0" smtClean="0"/>
              <a:t>driving marine knowledge</a:t>
            </a:r>
            <a:endParaRPr lang="en-US" dirty="0"/>
          </a:p>
        </p:txBody>
      </p:sp>
      <p:sp>
        <p:nvSpPr>
          <p:cNvPr id="8" name="TextBox 7"/>
          <p:cNvSpPr txBox="1"/>
          <p:nvPr/>
        </p:nvSpPr>
        <p:spPr>
          <a:xfrm>
            <a:off x="1439378" y="3731993"/>
            <a:ext cx="8501789" cy="1446550"/>
          </a:xfrm>
          <a:prstGeom prst="rect">
            <a:avLst/>
          </a:prstGeom>
          <a:noFill/>
        </p:spPr>
        <p:txBody>
          <a:bodyPr wrap="square" rtlCol="0">
            <a:spAutoFit/>
          </a:bodyPr>
          <a:lstStyle/>
          <a:p>
            <a:r>
              <a:rPr lang="en-GB" sz="4400" dirty="0" smtClean="0">
                <a:solidFill>
                  <a:srgbClr val="0070C0"/>
                </a:solidFill>
              </a:rPr>
              <a:t>Thank you for your audience and </a:t>
            </a:r>
            <a:br>
              <a:rPr lang="en-GB" sz="4400" dirty="0" smtClean="0">
                <a:solidFill>
                  <a:srgbClr val="0070C0"/>
                </a:solidFill>
              </a:rPr>
            </a:br>
            <a:r>
              <a:rPr lang="en-GB" sz="4400" dirty="0" smtClean="0">
                <a:solidFill>
                  <a:srgbClr val="0070C0"/>
                </a:solidFill>
              </a:rPr>
              <a:t>ongoing support of IHO.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551666"/>
            <a:ext cx="3352893" cy="984183"/>
          </a:xfrm>
          <a:prstGeom prst="rect">
            <a:avLst/>
          </a:prstGeom>
        </p:spPr>
      </p:pic>
      <p:sp>
        <p:nvSpPr>
          <p:cNvPr id="5" name="Footer Placeholder 4"/>
          <p:cNvSpPr>
            <a:spLocks noGrp="1"/>
          </p:cNvSpPr>
          <p:nvPr>
            <p:ph type="ftr" sz="quarter" idx="11"/>
          </p:nvPr>
        </p:nvSpPr>
        <p:spPr/>
        <p:txBody>
          <a:bodyPr/>
          <a:lstStyle/>
          <a:p>
            <a:r>
              <a:rPr lang="en-US" smtClean="0"/>
              <a:t>42nd Meeting of USCHC, Biloxi MS, USA March 2019</a:t>
            </a:r>
            <a:endParaRPr lang="en-US" dirty="0"/>
          </a:p>
        </p:txBody>
      </p:sp>
      <p:sp>
        <p:nvSpPr>
          <p:cNvPr id="7" name="TextBox 6"/>
          <p:cNvSpPr txBox="1"/>
          <p:nvPr/>
        </p:nvSpPr>
        <p:spPr>
          <a:xfrm>
            <a:off x="1328057" y="1262461"/>
            <a:ext cx="8501789" cy="2123658"/>
          </a:xfrm>
          <a:prstGeom prst="rect">
            <a:avLst/>
          </a:prstGeom>
          <a:noFill/>
        </p:spPr>
        <p:txBody>
          <a:bodyPr wrap="square" rtlCol="0">
            <a:spAutoFit/>
          </a:bodyPr>
          <a:lstStyle/>
          <a:p>
            <a:r>
              <a:rPr lang="en-GB" sz="4400" dirty="0" smtClean="0">
                <a:solidFill>
                  <a:srgbClr val="0070C0"/>
                </a:solidFill>
              </a:rPr>
              <a:t>USCHC is requested to take note of this report and take action as deemed appropriate.</a:t>
            </a:r>
          </a:p>
        </p:txBody>
      </p:sp>
      <p:sp>
        <p:nvSpPr>
          <p:cNvPr id="3" name="Slide Number Placeholder 2"/>
          <p:cNvSpPr>
            <a:spLocks noGrp="1"/>
          </p:cNvSpPr>
          <p:nvPr>
            <p:ph type="sldNum" sz="quarter" idx="12"/>
          </p:nvPr>
        </p:nvSpPr>
        <p:spPr/>
        <p:txBody>
          <a:bodyPr/>
          <a:lstStyle/>
          <a:p>
            <a:fld id="{EC878826-814C-4FD2-96B3-D147818A5C89}" type="slidenum">
              <a:rPr lang="en-US" smtClean="0"/>
              <a:t>32</a:t>
            </a:fld>
            <a:endParaRPr lang="en-US" dirty="0"/>
          </a:p>
        </p:txBody>
      </p:sp>
    </p:spTree>
    <p:extLst>
      <p:ext uri="{BB962C8B-B14F-4D97-AF65-F5344CB8AC3E}">
        <p14:creationId xmlns:p14="http://schemas.microsoft.com/office/powerpoint/2010/main" val="287225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Corporate Affairs / </a:t>
            </a:r>
            <a:r>
              <a:rPr lang="en-GB" b="1" dirty="0"/>
              <a:t>2</a:t>
            </a:r>
            <a:r>
              <a:rPr lang="en-GB" b="1" baseline="30000" dirty="0"/>
              <a:t>nd</a:t>
            </a:r>
            <a:r>
              <a:rPr lang="en-GB" b="1" dirty="0"/>
              <a:t> IHO </a:t>
            </a:r>
            <a:r>
              <a:rPr lang="en-GB" b="1" dirty="0" smtClean="0"/>
              <a:t>Council Highlights </a:t>
            </a:r>
            <a:endParaRPr lang="en-US" b="1" dirty="0"/>
          </a:p>
        </p:txBody>
      </p:sp>
      <p:sp>
        <p:nvSpPr>
          <p:cNvPr id="2" name="TextBox 1"/>
          <p:cNvSpPr txBox="1"/>
          <p:nvPr/>
        </p:nvSpPr>
        <p:spPr>
          <a:xfrm>
            <a:off x="597180" y="1962835"/>
            <a:ext cx="10198339" cy="3046988"/>
          </a:xfrm>
          <a:prstGeom prst="rect">
            <a:avLst/>
          </a:prstGeom>
          <a:noFill/>
        </p:spPr>
        <p:txBody>
          <a:bodyPr wrap="square" rtlCol="0">
            <a:spAutoFit/>
          </a:bodyPr>
          <a:lstStyle/>
          <a:p>
            <a:pPr marL="800100" lvl="2" indent="-342900">
              <a:lnSpc>
                <a:spcPct val="150000"/>
              </a:lnSpc>
              <a:buFontTx/>
              <a:buChar char="-"/>
            </a:pPr>
            <a:r>
              <a:rPr lang="en-GB" sz="3200" dirty="0" smtClean="0"/>
              <a:t>S-100 Implementation Plan</a:t>
            </a:r>
          </a:p>
          <a:p>
            <a:pPr marL="800100" lvl="2" indent="-342900">
              <a:lnSpc>
                <a:spcPct val="150000"/>
              </a:lnSpc>
              <a:buFontTx/>
              <a:buChar char="-"/>
            </a:pPr>
            <a:r>
              <a:rPr lang="en-GB" sz="3200" dirty="0" smtClean="0"/>
              <a:t>Crowd Source Bathymetry Guidance + positive list </a:t>
            </a:r>
          </a:p>
          <a:p>
            <a:pPr marL="800100" lvl="2" indent="-342900">
              <a:lnSpc>
                <a:spcPct val="150000"/>
              </a:lnSpc>
              <a:buFontTx/>
              <a:buChar char="-"/>
            </a:pPr>
            <a:r>
              <a:rPr lang="en-GB" sz="3200" dirty="0" smtClean="0"/>
              <a:t>Strategic Plan Review</a:t>
            </a:r>
          </a:p>
          <a:p>
            <a:pPr marL="800100" lvl="2" indent="-342900">
              <a:lnSpc>
                <a:spcPct val="150000"/>
              </a:lnSpc>
              <a:buFontTx/>
              <a:buChar char="-"/>
            </a:pPr>
            <a:r>
              <a:rPr lang="en-GB" sz="3200" dirty="0" smtClean="0"/>
              <a:t>New digital presence of the Organization</a:t>
            </a: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4</a:t>
            </a:fld>
            <a:endParaRPr lang="en-US" dirty="0"/>
          </a:p>
        </p:txBody>
      </p:sp>
    </p:spTree>
    <p:extLst>
      <p:ext uri="{BB962C8B-B14F-4D97-AF65-F5344CB8AC3E}">
        <p14:creationId xmlns:p14="http://schemas.microsoft.com/office/powerpoint/2010/main" val="2951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Corporate Affairs / UN Decade of the Ocean Science (1)</a:t>
            </a:r>
            <a:endParaRPr lang="en-US" b="1" dirty="0"/>
          </a:p>
        </p:txBody>
      </p:sp>
      <p:sp>
        <p:nvSpPr>
          <p:cNvPr id="2" name="TextBox 1"/>
          <p:cNvSpPr txBox="1"/>
          <p:nvPr/>
        </p:nvSpPr>
        <p:spPr>
          <a:xfrm>
            <a:off x="890178" y="974804"/>
            <a:ext cx="8508160" cy="5262979"/>
          </a:xfrm>
          <a:prstGeom prst="rect">
            <a:avLst/>
          </a:prstGeom>
          <a:noFill/>
        </p:spPr>
        <p:txBody>
          <a:bodyPr wrap="square" rtlCol="0">
            <a:spAutoFit/>
          </a:bodyPr>
          <a:lstStyle/>
          <a:p>
            <a:pPr marL="457200" indent="-457200">
              <a:buFontTx/>
              <a:buChar char="-"/>
            </a:pPr>
            <a:r>
              <a:rPr lang="en-US" sz="2800" dirty="0" smtClean="0">
                <a:latin typeface="Arial" panose="020B0604020202020204" pitchFamily="34" charset="0"/>
                <a:cs typeface="Arial" panose="020B0604020202020204" pitchFamily="34" charset="0"/>
              </a:rPr>
              <a:t>Promote UN-GGIM Statement of shared guiding principles for geospatial information management, highlighting the use of standards and interoperability for </a:t>
            </a:r>
            <a:r>
              <a:rPr lang="en-US" sz="2800" u="sng" dirty="0" smtClean="0">
                <a:latin typeface="Arial" panose="020B0604020202020204" pitchFamily="34" charset="0"/>
                <a:cs typeface="Arial" panose="020B0604020202020204" pitchFamily="34" charset="0"/>
              </a:rPr>
              <a:t>hydrographic data.</a:t>
            </a:r>
          </a:p>
          <a:p>
            <a:pPr marL="457200" indent="-457200">
              <a:buFontTx/>
              <a:buChar char="-"/>
            </a:pPr>
            <a:endParaRPr lang="en-US" sz="2800" dirty="0" smtClean="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Continued support of GGIM´s Working Group on </a:t>
            </a:r>
            <a:r>
              <a:rPr lang="en-US" sz="2800" u="sng" dirty="0">
                <a:latin typeface="Arial" panose="020B0604020202020204" pitchFamily="34" charset="0"/>
                <a:cs typeface="Arial" panose="020B0604020202020204" pitchFamily="34" charset="0"/>
              </a:rPr>
              <a:t>Marine Geospatial Information</a:t>
            </a:r>
            <a:r>
              <a:rPr lang="en-US" sz="2800" dirty="0">
                <a:latin typeface="Arial" panose="020B0604020202020204" pitchFamily="34" charset="0"/>
                <a:cs typeface="Arial" panose="020B0604020202020204" pitchFamily="34" charset="0"/>
              </a:rPr>
              <a:t>.</a:t>
            </a:r>
          </a:p>
          <a:p>
            <a:pPr marL="457200" indent="-457200">
              <a:buFontTx/>
              <a:buChar char="-"/>
            </a:pPr>
            <a:endParaRPr lang="en-US" sz="2800" dirty="0">
              <a:latin typeface="Arial" panose="020B0604020202020204" pitchFamily="34" charset="0"/>
              <a:cs typeface="Arial" panose="020B0604020202020204" pitchFamily="34" charset="0"/>
            </a:endParaRPr>
          </a:p>
          <a:p>
            <a:pPr marL="457200" lvl="0" indent="-457200">
              <a:buFontTx/>
              <a:buChar char="-"/>
            </a:pPr>
            <a:r>
              <a:rPr lang="en-US" sz="2800" dirty="0">
                <a:latin typeface="Arial" panose="020B0604020202020204" pitchFamily="34" charset="0"/>
                <a:cs typeface="Arial" panose="020B0604020202020204" pitchFamily="34" charset="0"/>
              </a:rPr>
              <a:t>Contribution to the </a:t>
            </a:r>
            <a:r>
              <a:rPr lang="en-GB" sz="2800" dirty="0" smtClean="0">
                <a:latin typeface="Arial" panose="020B0604020202020204" pitchFamily="34" charset="0"/>
                <a:cs typeface="Arial" panose="020B0604020202020204" pitchFamily="34" charset="0"/>
              </a:rPr>
              <a:t>1</a:t>
            </a:r>
            <a:r>
              <a:rPr lang="en-GB" sz="2800" baseline="30000" dirty="0" smtClean="0">
                <a:latin typeface="Arial" panose="020B0604020202020204" pitchFamily="34" charset="0"/>
                <a:cs typeface="Arial" panose="020B0604020202020204" pitchFamily="34" charset="0"/>
              </a:rPr>
              <a:t>st</a:t>
            </a:r>
            <a:r>
              <a:rPr lang="en-GB" sz="2800" dirty="0" smtClean="0">
                <a:latin typeface="Arial" panose="020B0604020202020204" pitchFamily="34" charset="0"/>
                <a:cs typeface="Arial" panose="020B0604020202020204" pitchFamily="34" charset="0"/>
              </a:rPr>
              <a:t> World </a:t>
            </a:r>
            <a:r>
              <a:rPr lang="en-GB" sz="2800" dirty="0" err="1">
                <a:latin typeface="Arial" panose="020B0604020202020204" pitchFamily="34" charset="0"/>
                <a:cs typeface="Arial" panose="020B0604020202020204" pitchFamily="34" charset="0"/>
              </a:rPr>
              <a:t>Geospational</a:t>
            </a:r>
            <a:r>
              <a:rPr lang="en-GB" sz="2800" dirty="0">
                <a:latin typeface="Arial" panose="020B0604020202020204" pitchFamily="34" charset="0"/>
                <a:cs typeface="Arial" panose="020B0604020202020204" pitchFamily="34" charset="0"/>
              </a:rPr>
              <a:t> Information Congress (UNWGIC) in </a:t>
            </a:r>
            <a:r>
              <a:rPr lang="en-US" sz="2800" dirty="0">
                <a:latin typeface="Arial" panose="020B0604020202020204" pitchFamily="34" charset="0"/>
                <a:cs typeface="Arial" panose="020B0604020202020204" pitchFamily="34" charset="0"/>
              </a:rPr>
              <a:t>Deqing, Zhejiang Province, </a:t>
            </a:r>
            <a:r>
              <a:rPr lang="en-US" sz="2800" dirty="0" smtClean="0">
                <a:latin typeface="Arial" panose="020B0604020202020204" pitchFamily="34" charset="0"/>
                <a:cs typeface="Arial" panose="020B0604020202020204" pitchFamily="34" charset="0"/>
              </a:rPr>
              <a:t>China.</a:t>
            </a:r>
            <a:endParaRPr lang="en-US" sz="2800" dirty="0">
              <a:latin typeface="Arial" panose="020B0604020202020204" pitchFamily="34" charset="0"/>
              <a:cs typeface="Arial" panose="020B0604020202020204" pitchFamily="34" charset="0"/>
            </a:endParaRPr>
          </a:p>
          <a:p>
            <a:pPr marL="457200" indent="-457200">
              <a:buFontTx/>
              <a:buChar char="-"/>
            </a:pPr>
            <a:endParaRPr lang="en-US" sz="2800" dirty="0" smtClean="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8986777" y="3951487"/>
            <a:ext cx="2428875" cy="1885950"/>
          </a:xfrm>
          <a:prstGeom prst="rect">
            <a:avLst/>
          </a:prstGeom>
        </p:spPr>
      </p:pic>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5</a:t>
            </a:fld>
            <a:endParaRPr lang="en-US" dirty="0"/>
          </a:p>
        </p:txBody>
      </p:sp>
    </p:spTree>
    <p:extLst>
      <p:ext uri="{BB962C8B-B14F-4D97-AF65-F5344CB8AC3E}">
        <p14:creationId xmlns:p14="http://schemas.microsoft.com/office/powerpoint/2010/main" val="52215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Corporate Affairs / UN Decade of the Ocean Science (2)</a:t>
            </a:r>
            <a:endParaRPr lang="en-US" b="1" dirty="0"/>
          </a:p>
        </p:txBody>
      </p:sp>
      <p:sp>
        <p:nvSpPr>
          <p:cNvPr id="2" name="TextBox 1"/>
          <p:cNvSpPr txBox="1"/>
          <p:nvPr/>
        </p:nvSpPr>
        <p:spPr>
          <a:xfrm>
            <a:off x="206900" y="1278147"/>
            <a:ext cx="11778199" cy="4278094"/>
          </a:xfrm>
          <a:prstGeom prst="rect">
            <a:avLst/>
          </a:prstGeom>
          <a:noFill/>
        </p:spPr>
        <p:txBody>
          <a:bodyPr wrap="square" rtlCol="0">
            <a:spAutoFit/>
          </a:bodyPr>
          <a:lstStyle/>
          <a:p>
            <a:pPr marL="457200" indent="-457200">
              <a:buFontTx/>
              <a:buChar char="-"/>
            </a:pPr>
            <a:r>
              <a:rPr lang="en-GB" sz="2800" dirty="0" smtClean="0">
                <a:latin typeface="Arial" panose="020B0604020202020204" pitchFamily="34" charset="0"/>
                <a:cs typeface="Arial" panose="020B0604020202020204" pitchFamily="34" charset="0"/>
              </a:rPr>
              <a:t>Update of MoU with the Intergovernmental Oceanographic Commission (IOC) of UNESCO:</a:t>
            </a:r>
          </a:p>
          <a:p>
            <a:pPr marL="800100" lvl="1" indent="-342900">
              <a:lnSpc>
                <a:spcPct val="150000"/>
              </a:lnSpc>
              <a:buFontTx/>
              <a:buChar char="-"/>
            </a:pPr>
            <a:r>
              <a:rPr lang="en-GB" sz="2400" dirty="0" smtClean="0">
                <a:latin typeface="Arial" panose="020B0604020202020204" pitchFamily="34" charset="0"/>
                <a:cs typeface="Arial" panose="020B0604020202020204" pitchFamily="34" charset="0"/>
              </a:rPr>
              <a:t>Promote national and regional MSDI.</a:t>
            </a:r>
          </a:p>
          <a:p>
            <a:pPr marL="800100" lvl="1" indent="-342900">
              <a:lnSpc>
                <a:spcPct val="150000"/>
              </a:lnSpc>
              <a:buFontTx/>
              <a:buChar char="-"/>
            </a:pPr>
            <a:r>
              <a:rPr lang="en-GB" sz="2400" dirty="0" smtClean="0">
                <a:latin typeface="Arial" panose="020B0604020202020204" pitchFamily="34" charset="0"/>
                <a:cs typeface="Arial" panose="020B0604020202020204" pitchFamily="34" charset="0"/>
              </a:rPr>
              <a:t>Support IOC´s vision of an atlas of the oceans through application of the S-100 framework for oceanographic information such as chemistry, biology etc. </a:t>
            </a:r>
          </a:p>
          <a:p>
            <a:pPr marL="800100" lvl="1" indent="-342900">
              <a:lnSpc>
                <a:spcPct val="150000"/>
              </a:lnSpc>
              <a:buFontTx/>
              <a:buChar char="-"/>
            </a:pPr>
            <a:r>
              <a:rPr lang="en-GB" sz="2400" dirty="0" smtClean="0">
                <a:latin typeface="Arial" panose="020B0604020202020204" pitchFamily="34" charset="0"/>
                <a:cs typeface="Arial" panose="020B0604020202020204" pitchFamily="34" charset="0"/>
              </a:rPr>
              <a:t>Include reference to IHO’s and IOC´s GIS services. </a:t>
            </a:r>
          </a:p>
          <a:p>
            <a:pPr marL="800100" lvl="1" indent="-342900">
              <a:lnSpc>
                <a:spcPct val="150000"/>
              </a:lnSpc>
              <a:buFontTx/>
              <a:buChar char="-"/>
            </a:pPr>
            <a:r>
              <a:rPr lang="en-GB" sz="2400" dirty="0" smtClean="0">
                <a:latin typeface="Arial" panose="020B0604020202020204" pitchFamily="34" charset="0"/>
                <a:cs typeface="Arial" panose="020B0604020202020204" pitchFamily="34" charset="0"/>
              </a:rPr>
              <a:t>Strengthen cooperation in the development and maintenance of e-learning training as part of capacity building.</a:t>
            </a: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6</a:t>
            </a:fld>
            <a:endParaRPr lang="en-US" dirty="0"/>
          </a:p>
        </p:txBody>
      </p:sp>
    </p:spTree>
    <p:extLst>
      <p:ext uri="{BB962C8B-B14F-4D97-AF65-F5344CB8AC3E}">
        <p14:creationId xmlns:p14="http://schemas.microsoft.com/office/powerpoint/2010/main" val="413298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Corporate Affairs / Seabed2030</a:t>
            </a:r>
            <a:endParaRPr lang="en-US" b="1" dirty="0"/>
          </a:p>
        </p:txBody>
      </p:sp>
      <p:sp>
        <p:nvSpPr>
          <p:cNvPr id="2" name="TextBox 1"/>
          <p:cNvSpPr txBox="1"/>
          <p:nvPr/>
        </p:nvSpPr>
        <p:spPr>
          <a:xfrm>
            <a:off x="2012193" y="1374915"/>
            <a:ext cx="8702527" cy="3970318"/>
          </a:xfrm>
          <a:prstGeom prst="rect">
            <a:avLst/>
          </a:prstGeom>
          <a:noFill/>
        </p:spPr>
        <p:txBody>
          <a:bodyPr wrap="square" rtlCol="0">
            <a:spAutoFit/>
          </a:bodyPr>
          <a:lstStyle/>
          <a:p>
            <a:pPr marL="342900" indent="-342900">
              <a:buFontTx/>
              <a:buChar char="-"/>
            </a:pPr>
            <a:r>
              <a:rPr lang="de-DE" sz="2800" dirty="0" smtClean="0">
                <a:latin typeface="Arial" panose="020B0604020202020204" pitchFamily="34" charset="0"/>
                <a:cs typeface="Arial" panose="020B0604020202020204" pitchFamily="34" charset="0"/>
              </a:rPr>
              <a:t>IHO </a:t>
            </a:r>
            <a:r>
              <a:rPr lang="de-DE" sz="2800" dirty="0" err="1" smtClean="0">
                <a:latin typeface="Arial" panose="020B0604020202020204" pitchFamily="34" charset="0"/>
                <a:cs typeface="Arial" panose="020B0604020202020204" pitchFamily="34" charset="0"/>
              </a:rPr>
              <a:t>and</a:t>
            </a:r>
            <a:r>
              <a:rPr lang="de-DE" sz="2800" dirty="0" smtClean="0">
                <a:latin typeface="Arial" panose="020B0604020202020204" pitchFamily="34" charset="0"/>
                <a:cs typeface="Arial" panose="020B0604020202020204" pitchFamily="34" charset="0"/>
              </a:rPr>
              <a:t> IOC </a:t>
            </a:r>
            <a:r>
              <a:rPr lang="de-DE" sz="2800" dirty="0" err="1" smtClean="0">
                <a:latin typeface="Arial" panose="020B0604020202020204" pitchFamily="34" charset="0"/>
                <a:cs typeface="Arial" panose="020B0604020202020204" pitchFamily="34" charset="0"/>
              </a:rPr>
              <a:t>are</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acknowledged</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sponsors</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of</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the</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project</a:t>
            </a:r>
            <a:r>
              <a:rPr lang="de-DE" sz="2800" dirty="0" smtClean="0">
                <a:latin typeface="Arial" panose="020B0604020202020204" pitchFamily="34" charset="0"/>
                <a:cs typeface="Arial" panose="020B0604020202020204" pitchFamily="34" charset="0"/>
              </a:rPr>
              <a:t> (not in </a:t>
            </a:r>
            <a:r>
              <a:rPr lang="de-DE" sz="2800" dirty="0" err="1" smtClean="0">
                <a:latin typeface="Arial" panose="020B0604020202020204" pitchFamily="34" charset="0"/>
                <a:cs typeface="Arial" panose="020B0604020202020204" pitchFamily="34" charset="0"/>
              </a:rPr>
              <a:t>fiscal</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terms</a:t>
            </a:r>
            <a:r>
              <a:rPr lang="de-DE" sz="2800" dirty="0" smtClean="0">
                <a:latin typeface="Arial" panose="020B0604020202020204" pitchFamily="34" charset="0"/>
                <a:cs typeface="Arial" panose="020B0604020202020204" pitchFamily="34" charset="0"/>
              </a:rPr>
              <a:t>). Regular </a:t>
            </a:r>
            <a:r>
              <a:rPr lang="de-DE" sz="2800" dirty="0" err="1" smtClean="0">
                <a:latin typeface="Arial" panose="020B0604020202020204" pitchFamily="34" charset="0"/>
                <a:cs typeface="Arial" panose="020B0604020202020204" pitchFamily="34" charset="0"/>
              </a:rPr>
              <a:t>sponsors</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meeting</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of</a:t>
            </a:r>
            <a:r>
              <a:rPr lang="de-DE" sz="2800" dirty="0" smtClean="0">
                <a:latin typeface="Arial" panose="020B0604020202020204" pitchFamily="34" charset="0"/>
                <a:cs typeface="Arial" panose="020B0604020202020204" pitchFamily="34" charset="0"/>
              </a:rPr>
              <a:t> all </a:t>
            </a:r>
            <a:r>
              <a:rPr lang="de-DE" sz="2800" dirty="0" err="1" smtClean="0">
                <a:latin typeface="Arial" panose="020B0604020202020204" pitchFamily="34" charset="0"/>
                <a:cs typeface="Arial" panose="020B0604020202020204" pitchFamily="34" charset="0"/>
              </a:rPr>
              <a:t>parties</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involved</a:t>
            </a:r>
            <a:r>
              <a:rPr lang="de-DE" sz="2800" dirty="0" smtClean="0">
                <a:latin typeface="Arial" panose="020B0604020202020204" pitchFamily="34" charset="0"/>
                <a:cs typeface="Arial" panose="020B0604020202020204" pitchFamily="34" charset="0"/>
              </a:rPr>
              <a:t>.</a:t>
            </a:r>
          </a:p>
          <a:p>
            <a:pPr marL="342900" indent="-342900">
              <a:buFontTx/>
              <a:buChar char="-"/>
            </a:pPr>
            <a:endParaRPr lang="de-DE" sz="2800" dirty="0" smtClean="0">
              <a:latin typeface="Arial" panose="020B0604020202020204" pitchFamily="34" charset="0"/>
              <a:cs typeface="Arial" panose="020B0604020202020204" pitchFamily="34" charset="0"/>
            </a:endParaRPr>
          </a:p>
          <a:p>
            <a:pPr marL="342900" indent="-342900">
              <a:buFontTx/>
              <a:buChar char="-"/>
            </a:pPr>
            <a:r>
              <a:rPr lang="de-DE" sz="2800" dirty="0" smtClean="0">
                <a:latin typeface="Arial" panose="020B0604020202020204" pitchFamily="34" charset="0"/>
                <a:cs typeface="Arial" panose="020B0604020202020204" pitchFamily="34" charset="0"/>
              </a:rPr>
              <a:t>Clear </a:t>
            </a:r>
            <a:r>
              <a:rPr lang="de-DE" sz="2800" dirty="0" err="1" smtClean="0">
                <a:latin typeface="Arial" panose="020B0604020202020204" pitchFamily="34" charset="0"/>
                <a:cs typeface="Arial" panose="020B0604020202020204" pitchFamily="34" charset="0"/>
              </a:rPr>
              <a:t>task</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sharing</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between</a:t>
            </a:r>
            <a:r>
              <a:rPr lang="de-DE" sz="2800" dirty="0" smtClean="0">
                <a:latin typeface="Arial" panose="020B0604020202020204" pitchFamily="34" charset="0"/>
                <a:cs typeface="Arial" panose="020B0604020202020204" pitchFamily="34" charset="0"/>
              </a:rPr>
              <a:t> GEBCO </a:t>
            </a:r>
            <a:r>
              <a:rPr lang="de-DE" sz="2800" dirty="0" err="1" smtClean="0">
                <a:latin typeface="Arial" panose="020B0604020202020204" pitchFamily="34" charset="0"/>
                <a:cs typeface="Arial" panose="020B0604020202020204" pitchFamily="34" charset="0"/>
              </a:rPr>
              <a:t>project</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and</a:t>
            </a:r>
            <a:r>
              <a:rPr lang="de-DE" sz="2800" dirty="0" smtClean="0">
                <a:latin typeface="Arial" panose="020B0604020202020204" pitchFamily="34" charset="0"/>
                <a:cs typeface="Arial" panose="020B0604020202020204" pitchFamily="34" charset="0"/>
              </a:rPr>
              <a:t> Seabed2030.</a:t>
            </a:r>
          </a:p>
          <a:p>
            <a:pPr marL="342900" indent="-342900">
              <a:buFontTx/>
              <a:buChar char="-"/>
            </a:pPr>
            <a:endParaRPr lang="de-DE" sz="2800" dirty="0" smtClean="0">
              <a:latin typeface="Arial" panose="020B0604020202020204" pitchFamily="34" charset="0"/>
              <a:cs typeface="Arial" panose="020B0604020202020204" pitchFamily="34" charset="0"/>
            </a:endParaRPr>
          </a:p>
          <a:p>
            <a:pPr marL="342900" indent="-342900">
              <a:buFontTx/>
              <a:buChar char="-"/>
            </a:pPr>
            <a:r>
              <a:rPr lang="de-DE" sz="2800" dirty="0" err="1" smtClean="0">
                <a:latin typeface="Arial" panose="020B0604020202020204" pitchFamily="34" charset="0"/>
                <a:cs typeface="Arial" panose="020B0604020202020204" pitchFamily="34" charset="0"/>
              </a:rPr>
              <a:t>Recruitment</a:t>
            </a:r>
            <a:r>
              <a:rPr lang="de-DE" sz="2800" dirty="0" smtClean="0">
                <a:latin typeface="Arial" panose="020B0604020202020204" pitchFamily="34" charset="0"/>
                <a:cs typeface="Arial" panose="020B0604020202020204" pitchFamily="34" charset="0"/>
              </a:rPr>
              <a:t> of a </a:t>
            </a:r>
            <a:r>
              <a:rPr lang="de-DE" sz="2800" dirty="0" err="1" smtClean="0">
                <a:latin typeface="Arial" panose="020B0604020202020204" pitchFamily="34" charset="0"/>
                <a:cs typeface="Arial" panose="020B0604020202020204" pitchFamily="34" charset="0"/>
              </a:rPr>
              <a:t>new</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project</a:t>
            </a:r>
            <a:r>
              <a:rPr lang="de-DE" sz="2800" dirty="0" smtClean="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d</a:t>
            </a:r>
            <a:r>
              <a:rPr lang="de-DE" sz="2800" dirty="0" err="1" smtClean="0">
                <a:latin typeface="Arial" panose="020B0604020202020204" pitchFamily="34" charset="0"/>
                <a:cs typeface="Arial" panose="020B0604020202020204" pitchFamily="34" charset="0"/>
              </a:rPr>
              <a:t>irector</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is</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well</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underway</a:t>
            </a:r>
            <a:r>
              <a:rPr lang="de-DE" sz="2800" dirty="0" smtClean="0">
                <a:latin typeface="Arial" panose="020B0604020202020204" pitchFamily="34" charset="0"/>
                <a:cs typeface="Arial" panose="020B0604020202020204" pitchFamily="34" charset="0"/>
              </a:rPr>
              <a:t>.</a:t>
            </a:r>
            <a:endParaRPr lang="en-GB" sz="2800"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7</a:t>
            </a:fld>
            <a:endParaRPr lang="en-US" dirty="0"/>
          </a:p>
        </p:txBody>
      </p:sp>
    </p:spTree>
    <p:extLst>
      <p:ext uri="{BB962C8B-B14F-4D97-AF65-F5344CB8AC3E}">
        <p14:creationId xmlns:p14="http://schemas.microsoft.com/office/powerpoint/2010/main" val="371652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a:t>2</a:t>
            </a:r>
            <a:r>
              <a:rPr lang="en-US" b="1" dirty="0" smtClean="0"/>
              <a:t>. Hydrographic Standards and Services</a:t>
            </a:r>
            <a:endParaRPr lang="en-US" b="1" dirty="0"/>
          </a:p>
        </p:txBody>
      </p:sp>
      <p:sp>
        <p:nvSpPr>
          <p:cNvPr id="2" name="TextBox 1"/>
          <p:cNvSpPr txBox="1"/>
          <p:nvPr/>
        </p:nvSpPr>
        <p:spPr>
          <a:xfrm>
            <a:off x="812966" y="1146577"/>
            <a:ext cx="10813841" cy="5078313"/>
          </a:xfrm>
          <a:prstGeom prst="rect">
            <a:avLst/>
          </a:prstGeom>
          <a:noFill/>
        </p:spPr>
        <p:txBody>
          <a:bodyPr wrap="square" rtlCol="0">
            <a:spAutoFit/>
          </a:bodyPr>
          <a:lstStyle/>
          <a:p>
            <a:pPr marL="800100" lvl="2" indent="-342900">
              <a:lnSpc>
                <a:spcPct val="150000"/>
              </a:lnSpc>
              <a:buFontTx/>
              <a:buChar char="-"/>
            </a:pPr>
            <a:r>
              <a:rPr lang="en-GB" sz="3200" dirty="0" smtClean="0"/>
              <a:t>IMO </a:t>
            </a:r>
            <a:r>
              <a:rPr lang="en-GB" sz="3200" dirty="0"/>
              <a:t>Criticism on ECDIS performance in the </a:t>
            </a:r>
            <a:r>
              <a:rPr lang="en-GB" sz="3200" dirty="0" smtClean="0"/>
              <a:t>field</a:t>
            </a:r>
          </a:p>
          <a:p>
            <a:pPr marL="800100" lvl="2" indent="-342900">
              <a:lnSpc>
                <a:spcPct val="150000"/>
              </a:lnSpc>
              <a:buFontTx/>
              <a:buChar char="-"/>
            </a:pPr>
            <a:r>
              <a:rPr lang="en-GB" sz="3200" dirty="0"/>
              <a:t>Progress within the S-100 framework</a:t>
            </a:r>
          </a:p>
          <a:p>
            <a:pPr marL="800100" lvl="2" indent="-342900">
              <a:lnSpc>
                <a:spcPct val="150000"/>
              </a:lnSpc>
              <a:buFontTx/>
              <a:buChar char="-"/>
            </a:pPr>
            <a:r>
              <a:rPr lang="en-GB" sz="3200" dirty="0" smtClean="0"/>
              <a:t>Nautical Information Provision Working Group (NIPWG) update </a:t>
            </a:r>
          </a:p>
          <a:p>
            <a:pPr marL="800100" lvl="2" indent="-342900">
              <a:lnSpc>
                <a:spcPct val="150000"/>
              </a:lnSpc>
              <a:buFontTx/>
              <a:buChar char="-"/>
            </a:pPr>
            <a:r>
              <a:rPr lang="en-GB" sz="3200" dirty="0"/>
              <a:t>Data Quality Maintenance Working Group </a:t>
            </a:r>
            <a:r>
              <a:rPr lang="en-GB" sz="3200" dirty="0" smtClean="0"/>
              <a:t>(DQMWG) update</a:t>
            </a:r>
          </a:p>
          <a:p>
            <a:pPr marL="800100" lvl="2" indent="-342900">
              <a:lnSpc>
                <a:spcPct val="150000"/>
              </a:lnSpc>
              <a:buFontTx/>
              <a:buChar char="-"/>
            </a:pPr>
            <a:endParaRPr lang="en-GB" sz="2400" dirty="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8</a:t>
            </a:fld>
            <a:endParaRPr lang="en-US" dirty="0"/>
          </a:p>
        </p:txBody>
      </p:sp>
    </p:spTree>
    <p:extLst>
      <p:ext uri="{BB962C8B-B14F-4D97-AF65-F5344CB8AC3E}">
        <p14:creationId xmlns:p14="http://schemas.microsoft.com/office/powerpoint/2010/main" val="14802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395956"/>
            <a:ext cx="10515600" cy="540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b="1" dirty="0" smtClean="0"/>
              <a:t>HSSC / recent IMO comments on ECDIS</a:t>
            </a:r>
            <a:endParaRPr lang="en-US" b="1" dirty="0"/>
          </a:p>
        </p:txBody>
      </p:sp>
      <p:sp>
        <p:nvSpPr>
          <p:cNvPr id="2" name="TextBox 1"/>
          <p:cNvSpPr txBox="1"/>
          <p:nvPr/>
        </p:nvSpPr>
        <p:spPr>
          <a:xfrm>
            <a:off x="728695" y="884220"/>
            <a:ext cx="11463305" cy="5878532"/>
          </a:xfrm>
          <a:prstGeom prst="rect">
            <a:avLst/>
          </a:prstGeom>
          <a:noFill/>
        </p:spPr>
        <p:txBody>
          <a:bodyPr wrap="square" rtlCol="0">
            <a:spAutoFit/>
          </a:bodyPr>
          <a:lstStyle>
            <a:defPPr>
              <a:defRPr lang="en-US"/>
            </a:defPPr>
            <a:lvl3pPr marL="800100" lvl="2" indent="-342900">
              <a:lnSpc>
                <a:spcPct val="150000"/>
              </a:lnSpc>
              <a:buFontTx/>
              <a:buChar char="-"/>
              <a:defRPr sz="1200"/>
            </a:lvl3pPr>
          </a:lstStyle>
          <a:p>
            <a:r>
              <a:rPr lang="en-GB" sz="2000" dirty="0"/>
              <a:t>At the </a:t>
            </a:r>
            <a:r>
              <a:rPr lang="en-GB" sz="2000" dirty="0" smtClean="0"/>
              <a:t>IMO-</a:t>
            </a:r>
            <a:r>
              <a:rPr lang="de-DE" sz="2000" dirty="0" smtClean="0"/>
              <a:t>NCSR6 </a:t>
            </a:r>
            <a:r>
              <a:rPr lang="de-DE" sz="2000" dirty="0" err="1"/>
              <a:t>the</a:t>
            </a:r>
            <a:r>
              <a:rPr lang="de-DE" sz="2000" dirty="0"/>
              <a:t> </a:t>
            </a:r>
            <a:r>
              <a:rPr lang="en-GB" sz="2000" dirty="0" smtClean="0"/>
              <a:t>UK Marine </a:t>
            </a:r>
            <a:r>
              <a:rPr lang="en-GB" sz="2000" dirty="0"/>
              <a:t>Accident Investigation Branch (MAIB) and the Danish Maritime Accident Investigation Board (DMAIB) presented a safety study into use ECDIS on board ships. The investigators had embarked on 29 ECDIS-fitted vessels of various types: dredgers, buoy layers, general cargo ships, container ships, tankers and cruise ships. </a:t>
            </a:r>
          </a:p>
          <a:p>
            <a:endParaRPr lang="en-GB" sz="2000" dirty="0" smtClean="0"/>
          </a:p>
          <a:p>
            <a:r>
              <a:rPr lang="en-GB" sz="2000" dirty="0"/>
              <a:t>Compilation of views of the interviewed deck officers in consideration of future ECDIS improvements:</a:t>
            </a:r>
            <a:endParaRPr lang="fr-FR" sz="2000" dirty="0"/>
          </a:p>
          <a:p>
            <a:pPr marL="285750" indent="-285750">
              <a:buFont typeface="Arial" panose="020B0604020202020204" pitchFamily="34" charset="0"/>
              <a:buChar char="•"/>
            </a:pPr>
            <a:r>
              <a:rPr lang="en-GB" sz="2000" dirty="0"/>
              <a:t>fewer alarms;</a:t>
            </a:r>
            <a:endParaRPr lang="fr-FR" sz="2000" dirty="0"/>
          </a:p>
          <a:p>
            <a:pPr marL="285750" indent="-285750">
              <a:buFont typeface="Arial" panose="020B0604020202020204" pitchFamily="34" charset="0"/>
              <a:buChar char="•"/>
            </a:pPr>
            <a:r>
              <a:rPr lang="en-GB" sz="2000" dirty="0"/>
              <a:t>bigger screens and more touch-screen and tablet technology;</a:t>
            </a:r>
            <a:endParaRPr lang="fr-FR" sz="2000" dirty="0"/>
          </a:p>
          <a:p>
            <a:pPr marL="285750" indent="-285750">
              <a:buFont typeface="Arial" panose="020B0604020202020204" pitchFamily="34" charset="0"/>
              <a:buChar char="•"/>
            </a:pPr>
            <a:r>
              <a:rPr lang="en-GB" sz="2000" dirty="0"/>
              <a:t>simpler systems (less complex menu structures);</a:t>
            </a:r>
            <a:endParaRPr lang="fr-FR" sz="2000" dirty="0"/>
          </a:p>
          <a:p>
            <a:pPr marL="285750" indent="-285750">
              <a:buFont typeface="Arial" panose="020B0604020202020204" pitchFamily="34" charset="0"/>
              <a:buChar char="•"/>
            </a:pPr>
            <a:r>
              <a:rPr lang="en-GB" sz="2000" dirty="0"/>
              <a:t>standardized interfaces such as keyboards;</a:t>
            </a:r>
            <a:endParaRPr lang="fr-FR" sz="2000" dirty="0"/>
          </a:p>
          <a:p>
            <a:pPr marL="285750" indent="-285750">
              <a:buFont typeface="Arial" panose="020B0604020202020204" pitchFamily="34" charset="0"/>
              <a:buChar char="•"/>
            </a:pPr>
            <a:r>
              <a:rPr lang="en-GB" sz="2000" dirty="0">
                <a:solidFill>
                  <a:srgbClr val="FF0000"/>
                </a:solidFill>
              </a:rPr>
              <a:t>more integration (radar/digital publications/NAVTEX);</a:t>
            </a:r>
          </a:p>
          <a:p>
            <a:pPr marL="285750" indent="-285750">
              <a:buFont typeface="Arial" panose="020B0604020202020204" pitchFamily="34" charset="0"/>
              <a:buChar char="•"/>
            </a:pPr>
            <a:r>
              <a:rPr lang="en-GB" sz="2000" dirty="0">
                <a:solidFill>
                  <a:srgbClr val="FF0000"/>
                </a:solidFill>
              </a:rPr>
              <a:t>increased contour density;</a:t>
            </a:r>
            <a:endParaRPr lang="fr-FR" sz="2000" dirty="0">
              <a:solidFill>
                <a:srgbClr val="FF0000"/>
              </a:solidFill>
            </a:endParaRPr>
          </a:p>
          <a:p>
            <a:pPr marL="285750" indent="-285750">
              <a:buFont typeface="Arial" panose="020B0604020202020204" pitchFamily="34" charset="0"/>
              <a:buChar char="•"/>
            </a:pPr>
            <a:r>
              <a:rPr lang="en-GB" sz="2000" dirty="0">
                <a:solidFill>
                  <a:srgbClr val="FF0000"/>
                </a:solidFill>
              </a:rPr>
              <a:t>the display of height of tide data;</a:t>
            </a:r>
            <a:endParaRPr lang="fr-FR" sz="2000" dirty="0">
              <a:solidFill>
                <a:srgbClr val="FF0000"/>
              </a:solidFill>
            </a:endParaRPr>
          </a:p>
          <a:p>
            <a:pPr marL="285750" indent="-285750">
              <a:buFont typeface="Arial" panose="020B0604020202020204" pitchFamily="34" charset="0"/>
              <a:buChar char="•"/>
            </a:pPr>
            <a:r>
              <a:rPr lang="en-GB" sz="2000" dirty="0">
                <a:solidFill>
                  <a:srgbClr val="FF0000"/>
                </a:solidFill>
              </a:rPr>
              <a:t>the display of MARPOL limits;</a:t>
            </a:r>
            <a:endParaRPr lang="fr-FR" sz="2000" dirty="0">
              <a:solidFill>
                <a:srgbClr val="FF0000"/>
              </a:solidFill>
            </a:endParaRPr>
          </a:p>
          <a:p>
            <a:pPr marL="285750" indent="-285750">
              <a:buFont typeface="Arial" panose="020B0604020202020204" pitchFamily="34" charset="0"/>
              <a:buChar char="•"/>
            </a:pPr>
            <a:r>
              <a:rPr lang="en-GB" sz="2000" dirty="0">
                <a:solidFill>
                  <a:srgbClr val="FF0000"/>
                </a:solidFill>
              </a:rPr>
              <a:t>better font/symbol size and colour;</a:t>
            </a:r>
            <a:endParaRPr lang="fr-FR" sz="2000" dirty="0">
              <a:solidFill>
                <a:srgbClr val="FF0000"/>
              </a:solidFill>
            </a:endParaRPr>
          </a:p>
          <a:p>
            <a:pPr marL="285750" indent="-285750">
              <a:buFont typeface="Arial" panose="020B0604020202020204" pitchFamily="34" charset="0"/>
              <a:buChar char="•"/>
            </a:pPr>
            <a:r>
              <a:rPr lang="en-GB" sz="2000" dirty="0">
                <a:solidFill>
                  <a:srgbClr val="FF0000"/>
                </a:solidFill>
              </a:rPr>
              <a:t>better palettes/contrast in all time of day modes; and</a:t>
            </a:r>
            <a:endParaRPr lang="fr-FR" sz="2000" dirty="0">
              <a:solidFill>
                <a:srgbClr val="FF0000"/>
              </a:solidFill>
            </a:endParaRPr>
          </a:p>
          <a:p>
            <a:pPr marL="285750" indent="-285750">
              <a:buFont typeface="Arial" panose="020B0604020202020204" pitchFamily="34" charset="0"/>
              <a:buChar char="•"/>
            </a:pPr>
            <a:r>
              <a:rPr lang="en-GB" sz="2000" dirty="0"/>
              <a:t>faster internet.</a:t>
            </a:r>
            <a:endParaRPr lang="fr-FR" sz="2000" dirty="0"/>
          </a:p>
          <a:p>
            <a:endParaRPr lang="fr-FR" dirty="0"/>
          </a:p>
          <a:p>
            <a:pPr lvl="2"/>
            <a:endParaRPr lang="en-GB" dirty="0"/>
          </a:p>
        </p:txBody>
      </p:sp>
      <p:sp>
        <p:nvSpPr>
          <p:cNvPr id="3" name="Footer Placeholder 2"/>
          <p:cNvSpPr>
            <a:spLocks noGrp="1"/>
          </p:cNvSpPr>
          <p:nvPr>
            <p:ph type="ftr" sz="quarter" idx="11"/>
          </p:nvPr>
        </p:nvSpPr>
        <p:spPr/>
        <p:txBody>
          <a:bodyPr/>
          <a:lstStyle/>
          <a:p>
            <a:r>
              <a:rPr lang="en-US" smtClean="0"/>
              <a:t>42nd Meeting of USCHC, Biloxi MS, USA March 2019</a:t>
            </a:r>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9</a:t>
            </a:fld>
            <a:endParaRPr lang="en-US" dirty="0"/>
          </a:p>
        </p:txBody>
      </p:sp>
    </p:spTree>
    <p:extLst>
      <p:ext uri="{BB962C8B-B14F-4D97-AF65-F5344CB8AC3E}">
        <p14:creationId xmlns:p14="http://schemas.microsoft.com/office/powerpoint/2010/main" val="73603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18405</TotalTime>
  <Words>2408</Words>
  <Application>Microsoft Office PowerPoint</Application>
  <PresentationFormat>Widescreen</PresentationFormat>
  <Paragraphs>328</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  42nd Meeting of the  US / Canada Hydrographic Commission (USCHC)  Biloxi, Mississippi, USA, March 2019  IHO Secretariat Report   Dr Mathias Jonas Secretary-General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CL response, C-55 and P-5)</vt:lpstr>
      <vt:lpstr>PowerPoint Presentation</vt:lpstr>
      <vt:lpstr>PowerPoint Presentation</vt:lpstr>
      <vt:lpstr>PowerPoint Presentation</vt:lpstr>
      <vt:lpstr>PowerPoint Presentation</vt:lpstr>
      <vt:lpstr>PowerPoint Presentation</vt:lpstr>
      <vt:lpstr>PowerPoint Presentation</vt:lpstr>
    </vt:vector>
  </TitlesOfParts>
  <Company>IHO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Jonathan Justi</cp:lastModifiedBy>
  <cp:revision>252</cp:revision>
  <dcterms:created xsi:type="dcterms:W3CDTF">2017-10-09T13:46:17Z</dcterms:created>
  <dcterms:modified xsi:type="dcterms:W3CDTF">2019-03-14T14:05:30Z</dcterms:modified>
</cp:coreProperties>
</file>